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22" r:id="rId5"/>
    <p:sldMasterId id="2147483848" r:id="rId6"/>
    <p:sldMasterId id="2147483934" r:id="rId7"/>
  </p:sldMasterIdLst>
  <p:notesMasterIdLst>
    <p:notesMasterId r:id="rId17"/>
  </p:notesMasterIdLst>
  <p:sldIdLst>
    <p:sldId id="257" r:id="rId8"/>
    <p:sldId id="1733" r:id="rId9"/>
    <p:sldId id="1734" r:id="rId10"/>
    <p:sldId id="1730" r:id="rId11"/>
    <p:sldId id="1732" r:id="rId12"/>
    <p:sldId id="1729" r:id="rId13"/>
    <p:sldId id="1731" r:id="rId14"/>
    <p:sldId id="1727" r:id="rId15"/>
    <p:sldId id="172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 Torgusson" initials="CT" lastIdx="7" clrIdx="0">
    <p:extLst>
      <p:ext uri="{19B8F6BF-5375-455C-9EA6-DF929625EA0E}">
        <p15:presenceInfo xmlns:p15="http://schemas.microsoft.com/office/powerpoint/2012/main" userId="S-1-5-21-88094858-919529-1617787245-339396" providerId="AD"/>
      </p:ext>
    </p:extLst>
  </p:cmAuthor>
  <p:cmAuthor id="2" name="Himmat Singh Sandhu" initials="HSS" lastIdx="1" clrIdx="1">
    <p:extLst>
      <p:ext uri="{19B8F6BF-5375-455C-9EA6-DF929625EA0E}">
        <p15:presenceInfo xmlns:p15="http://schemas.microsoft.com/office/powerpoint/2012/main" userId="S-1-5-21-88094858-919529-1617787245-694753" providerId="AD"/>
      </p:ext>
    </p:extLst>
  </p:cmAuthor>
  <p:cmAuthor id="3" name="Peter McConaghy" initials="PM" lastIdx="15" clrIdx="2">
    <p:extLst>
      <p:ext uri="{19B8F6BF-5375-455C-9EA6-DF929625EA0E}">
        <p15:presenceInfo xmlns:p15="http://schemas.microsoft.com/office/powerpoint/2012/main" userId="S::pmcconaghy@worldbank.org::cc172874-7b0f-408f-bff4-4fad480097d1" providerId="AD"/>
      </p:ext>
    </p:extLst>
  </p:cmAuthor>
  <p:cmAuthor id="4" name="Casey Torgusson" initials="CT [2]" lastIdx="2" clrIdx="3">
    <p:extLst>
      <p:ext uri="{19B8F6BF-5375-455C-9EA6-DF929625EA0E}">
        <p15:presenceInfo xmlns:p15="http://schemas.microsoft.com/office/powerpoint/2012/main" userId="S::ctorgusson@worldbank.org::fff9a65a-03d0-4e69-91b3-2f8a138bf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8585"/>
    <a:srgbClr val="F4C990"/>
    <a:srgbClr val="3F3F3F"/>
    <a:srgbClr val="F97C6F"/>
    <a:srgbClr val="327BB0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8" autoAdjust="0"/>
    <p:restoredTop sz="95380" autoAdjust="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30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8D86-2EEB-4851-91FB-324D5F4639E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1C84-511B-4613-B1E0-F59E12CD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E9CFE-0BBE-4A47-B95B-57B19BA99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es" panose="020000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es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1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6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1C84-511B-4613-B1E0-F59E12CD2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 template T&amp;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762925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60" y="6012393"/>
            <a:ext cx="2743983" cy="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8341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484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60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44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176479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199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240487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0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299923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969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363931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07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242817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056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87375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0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cutive Summary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035425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4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 S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176479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7113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6" y="228600"/>
            <a:ext cx="11477833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3833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11384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98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Slid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46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11248136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40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5376672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411385" y="1051560"/>
            <a:ext cx="5372100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pic>
        <p:nvPicPr>
          <p:cNvPr id="13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46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7547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3833" y="1051560"/>
            <a:ext cx="11146367" cy="4665028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30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70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81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98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5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240487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7197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31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3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64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831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98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6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834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483180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311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7673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299923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3696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994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48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86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"/>
            <a:ext cx="12192000" cy="6343541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1657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363931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92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242817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16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87375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60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035425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10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 S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6" y="228600"/>
            <a:ext cx="11477833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3833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11384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61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41397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01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11248136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61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Graph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5376672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411385" y="1051560"/>
            <a:ext cx="5372100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5999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7547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3833" y="1051560"/>
            <a:ext cx="11146367" cy="4665028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46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0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182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2064" y="274638"/>
            <a:ext cx="11180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12064" y="1524003"/>
            <a:ext cx="11180064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08000" y="1524003"/>
            <a:ext cx="11176000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 bwMode="auto">
          <a:xfrm>
            <a:off x="2415968" y="1524000"/>
            <a:ext cx="9344233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Click to edit Master title style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2468034" y="3087626"/>
            <a:ext cx="9292167" cy="3254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7200"/>
              </a:spcBef>
              <a:defRPr sz="2000"/>
            </a:lvl2pPr>
            <a:lvl3pPr marL="0" indent="0">
              <a:spcBef>
                <a:spcPts val="600"/>
              </a:spcBef>
              <a:buNone/>
              <a:defRPr sz="1600"/>
            </a:lvl3pPr>
            <a:lvl4pPr marL="0" indent="0">
              <a:spcBef>
                <a:spcPts val="600"/>
              </a:spcBef>
              <a:buNone/>
              <a:defRPr sz="1600"/>
            </a:lvl4pPr>
            <a:lvl5pPr marL="0" indent="0"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43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484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4567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4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176479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240487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299923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0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363931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0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242817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9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87375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cutive Summary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035425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1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 S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8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6" y="228600"/>
            <a:ext cx="11477833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3833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11384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65951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Slid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6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11248136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4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5376672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411385" y="1051560"/>
            <a:ext cx="5372100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pic>
        <p:nvPicPr>
          <p:cNvPr id="13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87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7547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3833" y="1051560"/>
            <a:ext cx="11146367" cy="4665028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3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6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5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B9E3-A24B-4EB6-8ECD-F1C310F92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0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 template T&amp;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762925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60" y="6012393"/>
            <a:ext cx="2743983" cy="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2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276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77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75146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r>
              <a:rPr lang="en-US" noProof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868340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r>
              <a:rPr lang="en-US" noProof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744237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9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4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1502" y="283651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6455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5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2064" y="274638"/>
            <a:ext cx="11180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12064" y="1524003"/>
            <a:ext cx="11180064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2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08000" y="1524003"/>
            <a:ext cx="11176000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0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 bwMode="auto">
          <a:xfrm>
            <a:off x="2415968" y="1524000"/>
            <a:ext cx="9344233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Click to edit Master title style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2468034" y="3087626"/>
            <a:ext cx="9292167" cy="3254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7200"/>
              </a:spcBef>
              <a:defRPr sz="2000"/>
            </a:lvl2pPr>
            <a:lvl3pPr marL="0" indent="0">
              <a:spcBef>
                <a:spcPts val="600"/>
              </a:spcBef>
              <a:buNone/>
              <a:defRPr sz="1600"/>
            </a:lvl3pPr>
            <a:lvl4pPr marL="0" indent="0">
              <a:spcBef>
                <a:spcPts val="600"/>
              </a:spcBef>
              <a:buNone/>
              <a:defRPr sz="1600"/>
            </a:lvl4pPr>
            <a:lvl5pPr marL="0" indent="0"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8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2484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7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ecutive Summary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035425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2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ext S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3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6" y="228600"/>
            <a:ext cx="11477833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3833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11384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1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Slid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5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11248136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7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-Graph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5376672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411385" y="1051560"/>
            <a:ext cx="5372100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pic>
        <p:nvPicPr>
          <p:cNvPr id="13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466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7547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3833" y="1051560"/>
            <a:ext cx="11146367" cy="4665028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0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8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307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00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480483" y="6356351"/>
            <a:ext cx="8002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39F95D-CD6C-461B-AC55-2EEF1AD0C5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200" y="292824"/>
            <a:ext cx="10515600" cy="645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8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AFAB-017D-4E6C-BF96-5FE71ADBB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51BF-0652-42FC-BDE0-AB21AC19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BD11-FB49-423F-8A7B-C891D52A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60F7-C655-4C2D-BA33-3C86F11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22E4A-4FCB-4B5C-B60A-00C0240C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AD1F-D8C9-4377-B3A5-D6ACAF32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51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 template T&amp;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762925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60" y="6012393"/>
            <a:ext cx="2743983" cy="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ndes Bold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25995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6187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749740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698618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9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0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1502" y="283651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1404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b="0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1502" y="283651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18614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520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671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176479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939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240487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901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200" y="299923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805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363931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16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242817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288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200" y="4873753"/>
            <a:ext cx="10109200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479784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0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1261533" y="1078992"/>
            <a:ext cx="10498667" cy="43434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 typeface="Arial" pitchFamily="34" charset="0"/>
              <a:buChar char="•"/>
              <a:defRPr sz="1600" b="1">
                <a:latin typeface="Arial"/>
                <a:cs typeface="Arial"/>
              </a:defRPr>
            </a:lvl1pPr>
            <a:lvl2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1" i="0" baseline="0">
                <a:latin typeface="Arial" pitchFamily="34" charset="0"/>
                <a:cs typeface="Arial"/>
              </a:defRPr>
            </a:lvl2pPr>
            <a:lvl3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>
                <a:latin typeface="Arial" pitchFamily="34" charset="0"/>
              </a:defRPr>
            </a:lvl3pPr>
            <a:lvl4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>
                <a:latin typeface="Arial" pitchFamily="34" charset="0"/>
              </a:defRPr>
            </a:lvl4pPr>
            <a:lvl5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b="0" i="0" baseline="0">
                <a:latin typeface="Arial" pitchFamily="34" charset="0"/>
              </a:defRPr>
            </a:lvl5pPr>
            <a:lvl6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6pPr>
            <a:lvl7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7pPr>
            <a:lvl8pPr marL="283464" indent="-283464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Arial" pitchFamily="34" charset="0"/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105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035425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 b="1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5491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 S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3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587168" y="1164338"/>
            <a:ext cx="11173033" cy="4398262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  <a:lvl3pPr marL="740664" indent="-283464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740664" indent="-283464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914400" indent="-174625">
              <a:spcBef>
                <a:spcPts val="600"/>
              </a:spcBef>
              <a:spcAft>
                <a:spcPts val="600"/>
              </a:spcAft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82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2366" y="228600"/>
            <a:ext cx="11477833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3833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11384" y="1102660"/>
            <a:ext cx="5364480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209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3833" y="1102660"/>
            <a:ext cx="11169651" cy="461392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 marL="739775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 marL="968375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1791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11248136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907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Graph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6168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58276" y="1051560"/>
            <a:ext cx="5376672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411385" y="1051560"/>
            <a:ext cx="5372100" cy="4636546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8714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3834" y="5917547"/>
            <a:ext cx="11146367" cy="514350"/>
          </a:xfrm>
          <a:prstGeom prst="rect">
            <a:avLst/>
          </a:prstGeom>
        </p:spPr>
        <p:txBody>
          <a:bodyPr lIns="0" tIns="0" rIns="0" bIns="0"/>
          <a:lstStyle>
            <a:lvl1pPr marL="168275" indent="-168275">
              <a:spcBef>
                <a:spcPts val="0"/>
              </a:spcBef>
              <a:defRPr sz="1000" baseline="0">
                <a:latin typeface="+mn-lt"/>
              </a:defRPr>
            </a:lvl1pPr>
            <a:lvl2pPr marL="164592" indent="-164592">
              <a:spcBef>
                <a:spcPts val="0"/>
              </a:spcBef>
              <a:defRPr sz="1000">
                <a:latin typeface="+mn-lt"/>
              </a:defRPr>
            </a:lvl2pPr>
            <a:lvl3pPr marL="164592" indent="-164592">
              <a:buNone/>
              <a:defRPr sz="1000"/>
            </a:lvl3pPr>
            <a:lvl4pPr marL="164592" indent="-164592">
              <a:buNone/>
              <a:defRPr sz="1000"/>
            </a:lvl4pPr>
            <a:lvl5pPr marL="164592" indent="-164592">
              <a:buNone/>
              <a:defRPr sz="1000"/>
            </a:lvl5pPr>
          </a:lstStyle>
          <a:p>
            <a:pPr lvl="0"/>
            <a:r>
              <a:rPr lang="en-US" dirty="0"/>
              <a:t>1	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3833" y="1051560"/>
            <a:ext cx="11146367" cy="4665028"/>
          </a:xfrm>
          <a:prstGeom prst="rect">
            <a:avLst/>
          </a:prstGeom>
        </p:spPr>
        <p:txBody>
          <a:bodyPr vert="horz"/>
          <a:lstStyle>
            <a:lvl1pPr>
              <a:defRPr sz="1600" b="1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6398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82365" y="228600"/>
            <a:ext cx="11477835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9370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PDVPU_PP_a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4301"/>
            <a:ext cx="12192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7067" y="6475414"/>
            <a:ext cx="5080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4" descr="FPDVPU_PP_bottom_drkblue_long2.png"/>
          <p:cNvPicPr>
            <a:picLocks noChangeAspect="1"/>
          </p:cNvPicPr>
          <p:nvPr/>
        </p:nvPicPr>
        <p:blipFill>
          <a:blip r:embed="rId3" cstate="print"/>
          <a:srcRect l="17272" t="7164" r="58788"/>
          <a:stretch>
            <a:fillRect/>
          </a:stretch>
        </p:blipFill>
        <p:spPr bwMode="auto">
          <a:xfrm>
            <a:off x="-12259" y="6479242"/>
            <a:ext cx="2918692" cy="3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580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2064" y="274638"/>
            <a:ext cx="11180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12064" y="1524003"/>
            <a:ext cx="11180064" cy="4587875"/>
          </a:xfrm>
          <a:prstGeom prst="rect">
            <a:avLst/>
          </a:prstGeom>
        </p:spPr>
        <p:txBody>
          <a:bodyPr vert="horz" anchor="ctr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2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08000" y="1524003"/>
            <a:ext cx="11176000" cy="4587875"/>
          </a:xfrm>
          <a:prstGeom prst="rect">
            <a:avLst/>
          </a:prstGeom>
        </p:spPr>
        <p:txBody>
          <a:bodyPr vert="horz"/>
          <a:lstStyle>
            <a:lvl1pPr>
              <a:defRPr sz="1600" b="1">
                <a:latin typeface="Arial"/>
                <a:cs typeface="Arial"/>
              </a:defRPr>
            </a:lvl1pPr>
            <a:lvl2pPr>
              <a:buFont typeface="Arial"/>
              <a:buChar char="•"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2260" y="645636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2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 bwMode="auto">
          <a:xfrm>
            <a:off x="2415968" y="1524000"/>
            <a:ext cx="9344233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Click to edit Master title style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2468034" y="3087626"/>
            <a:ext cx="9292167" cy="3254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 marL="0" indent="0">
              <a:spcBef>
                <a:spcPts val="7200"/>
              </a:spcBef>
              <a:defRPr sz="2000"/>
            </a:lvl2pPr>
            <a:lvl3pPr marL="0" indent="0">
              <a:spcBef>
                <a:spcPts val="600"/>
              </a:spcBef>
              <a:buNone/>
              <a:defRPr sz="1600"/>
            </a:lvl3pPr>
            <a:lvl4pPr marL="0" indent="0">
              <a:spcBef>
                <a:spcPts val="600"/>
              </a:spcBef>
              <a:buNone/>
              <a:defRPr sz="1600"/>
            </a:lvl4pPr>
            <a:lvl5pPr marL="0" indent="0"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tags" Target="../tags/tag2.xml"/><Relationship Id="rId30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tags" Target="../tags/tag3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oleObject" Target="../embeddings/oleObject3.bin"/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4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270" imgH="270" progId="TCLayout.ActiveDocument.1">
                  <p:embed/>
                </p:oleObj>
              </mc:Choice>
              <mc:Fallback>
                <p:oleObj name="think-cell Slide" r:id="rId4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6223831"/>
            <a:ext cx="2494280" cy="4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  <p:sldLayoutId id="2147483813" r:id="rId39"/>
    <p:sldLayoutId id="2147483814" r:id="rId40"/>
    <p:sldLayoutId id="2147483815" r:id="rId41"/>
    <p:sldLayoutId id="2147483816" r:id="rId42"/>
    <p:sldLayoutId id="2147483817" r:id="rId43"/>
    <p:sldLayoutId id="2147483818" r:id="rId44"/>
    <p:sldLayoutId id="2147483819" r:id="rId45"/>
    <p:sldLayoutId id="2147483820" r:id="rId4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ndes Bold" panose="02000000000000000000" pitchFamily="50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Andes" panose="02000000000000000000" pitchFamily="50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" y="6302630"/>
            <a:ext cx="2829479" cy="5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ndes Bold" panose="02000000000000000000" pitchFamily="50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Andes" panose="02000000000000000000" pitchFamily="50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4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" y="6178338"/>
            <a:ext cx="2829479" cy="5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8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7" r:id="rId39"/>
    <p:sldLayoutId id="2147483888" r:id="rId40"/>
    <p:sldLayoutId id="2147483889" r:id="rId41"/>
    <p:sldLayoutId id="2147483890" r:id="rId42"/>
    <p:sldLayoutId id="2147483891" r:id="rId43"/>
    <p:sldLayoutId id="2147483892" r:id="rId44"/>
    <p:sldLayoutId id="2147483893" r:id="rId4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ndes Bold" panose="02000000000000000000" pitchFamily="50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Andes" panose="02000000000000000000" pitchFamily="50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Andes" panose="02000000000000000000" pitchFamily="50" charset="0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5DF5624-DF35-4E3D-B205-6F9EC482DA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13777" b="11576"/>
          <a:stretch/>
        </p:blipFill>
        <p:spPr>
          <a:xfrm>
            <a:off x="-6322" y="1885"/>
            <a:ext cx="12187988" cy="5431527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ED58AB-FE46-4929-A2FD-4E437E1CA618}"/>
              </a:ext>
            </a:extLst>
          </p:cNvPr>
          <p:cNvSpPr/>
          <p:nvPr/>
        </p:nvSpPr>
        <p:spPr>
          <a:xfrm>
            <a:off x="9774812" y="5297275"/>
            <a:ext cx="784783" cy="544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e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FA769-ABD2-477B-8528-91A8CBFFF89A}"/>
              </a:ext>
            </a:extLst>
          </p:cNvPr>
          <p:cNvSpPr txBox="1"/>
          <p:nvPr/>
        </p:nvSpPr>
        <p:spPr>
          <a:xfrm>
            <a:off x="626375" y="3629345"/>
            <a:ext cx="5366801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b="1" dirty="0"/>
              <a:t>Green Budgeting:</a:t>
            </a:r>
          </a:p>
          <a:p>
            <a:pPr lvl="0"/>
            <a:r>
              <a:rPr lang="en-US" sz="2800" b="1" dirty="0"/>
              <a:t>Grenada’s Transformational Strategy to build  Resilience and Sustainability </a:t>
            </a:r>
          </a:p>
          <a:p>
            <a:pPr lvl="0"/>
            <a:endParaRPr lang="en-US" sz="24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0D4067-4E4F-499C-8C35-7EA43D969639}"/>
              </a:ext>
            </a:extLst>
          </p:cNvPr>
          <p:cNvGrpSpPr/>
          <p:nvPr/>
        </p:nvGrpSpPr>
        <p:grpSpPr>
          <a:xfrm>
            <a:off x="699801" y="5633609"/>
            <a:ext cx="1269387" cy="66916"/>
            <a:chOff x="346993" y="4600581"/>
            <a:chExt cx="1269386" cy="66916"/>
          </a:xfrm>
        </p:grpSpPr>
        <p:grpSp>
          <p:nvGrpSpPr>
            <p:cNvPr id="7" name="Group 6"/>
            <p:cNvGrpSpPr/>
            <p:nvPr/>
          </p:nvGrpSpPr>
          <p:grpSpPr>
            <a:xfrm>
              <a:off x="346993" y="4600589"/>
              <a:ext cx="601343" cy="66908"/>
              <a:chOff x="1817546" y="5411308"/>
              <a:chExt cx="801790" cy="8921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817546" y="5411308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995691" y="5411308"/>
                <a:ext cx="89210" cy="892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73836" y="5411308"/>
                <a:ext cx="89210" cy="8921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51981" y="5411308"/>
                <a:ext cx="89210" cy="8921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30126" y="5411308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3EBF627-5E28-43AB-BCBC-7C58BEE32654}"/>
                </a:ext>
              </a:extLst>
            </p:cNvPr>
            <p:cNvGrpSpPr/>
            <p:nvPr/>
          </p:nvGrpSpPr>
          <p:grpSpPr>
            <a:xfrm>
              <a:off x="1015036" y="4600581"/>
              <a:ext cx="601343" cy="66908"/>
              <a:chOff x="1817546" y="5411308"/>
              <a:chExt cx="801790" cy="89210"/>
            </a:xfrm>
            <a:gradFill>
              <a:gsLst>
                <a:gs pos="0">
                  <a:srgbClr val="3373A2"/>
                </a:gs>
                <a:gs pos="100000">
                  <a:srgbClr val="0070C0"/>
                </a:gs>
              </a:gsLst>
              <a:lin ang="2700000" scaled="0"/>
            </a:gradFill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7F5F02-9F67-4261-BAA3-02C49B23276E}"/>
                  </a:ext>
                </a:extLst>
              </p:cNvPr>
              <p:cNvSpPr/>
              <p:nvPr/>
            </p:nvSpPr>
            <p:spPr>
              <a:xfrm>
                <a:off x="1817546" y="5411308"/>
                <a:ext cx="89210" cy="89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9B658C4-3F30-46E4-A824-D23FFD73588F}"/>
                  </a:ext>
                </a:extLst>
              </p:cNvPr>
              <p:cNvSpPr/>
              <p:nvPr/>
            </p:nvSpPr>
            <p:spPr>
              <a:xfrm>
                <a:off x="1995691" y="5411308"/>
                <a:ext cx="89210" cy="89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7AEBCA-3FAF-4332-99E2-76F0D97AC6C7}"/>
                  </a:ext>
                </a:extLst>
              </p:cNvPr>
              <p:cNvSpPr/>
              <p:nvPr/>
            </p:nvSpPr>
            <p:spPr>
              <a:xfrm>
                <a:off x="2173836" y="5411308"/>
                <a:ext cx="89210" cy="89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4D7363A-54E2-4B4E-8EC4-7B56A01F3F67}"/>
                  </a:ext>
                </a:extLst>
              </p:cNvPr>
              <p:cNvSpPr/>
              <p:nvPr/>
            </p:nvSpPr>
            <p:spPr>
              <a:xfrm>
                <a:off x="2351981" y="5411308"/>
                <a:ext cx="89210" cy="89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E5BA949-D2D9-4154-A08D-82B74E717C4A}"/>
                  </a:ext>
                </a:extLst>
              </p:cNvPr>
              <p:cNvSpPr/>
              <p:nvPr/>
            </p:nvSpPr>
            <p:spPr>
              <a:xfrm>
                <a:off x="2530126" y="5411308"/>
                <a:ext cx="89210" cy="89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0A35DB-40B9-4842-8419-82D933943480}"/>
              </a:ext>
            </a:extLst>
          </p:cNvPr>
          <p:cNvSpPr/>
          <p:nvPr/>
        </p:nvSpPr>
        <p:spPr>
          <a:xfrm>
            <a:off x="610079" y="5841823"/>
            <a:ext cx="11162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March 2021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4CB1FF54-3939-4EB3-9621-6D468217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3" y="2772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0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84BEB-2F76-46A2-93FC-64F1CECE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834CB-562C-467D-8A69-5F476BBEC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29" dirty="0"/>
              <a:t>Introduction</a:t>
            </a:r>
          </a:p>
          <a:p>
            <a:r>
              <a:rPr lang="en-US" dirty="0"/>
              <a:t>Budget Planning Process Resource Documents for Green Development</a:t>
            </a:r>
          </a:p>
          <a:p>
            <a:r>
              <a:rPr lang="en-029" dirty="0"/>
              <a:t>Budget Cycle</a:t>
            </a:r>
          </a:p>
          <a:p>
            <a:r>
              <a:rPr lang="en-US" dirty="0"/>
              <a:t>Top Down and Bottom-up Budgeting</a:t>
            </a:r>
          </a:p>
          <a:p>
            <a:r>
              <a:rPr lang="en-US" dirty="0"/>
              <a:t>Building Blocks For Green Budgeting</a:t>
            </a:r>
          </a:p>
          <a:p>
            <a:r>
              <a:rPr lang="en-029" dirty="0"/>
              <a:t>Main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550EA-60DE-4CA6-B9B9-D36568ED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33CE-D188-4302-B70A-B2EB4C96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40C9-2F03-4825-A646-859CE277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pPr algn="just"/>
            <a:r>
              <a:rPr lang="en-029" dirty="0"/>
              <a:t>Grenada has been able to mobilize significant resources (grants and loans) for Green Development over the past 20 years;</a:t>
            </a:r>
          </a:p>
          <a:p>
            <a:pPr algn="just"/>
            <a:r>
              <a:rPr lang="en-029" dirty="0"/>
              <a:t>The primary focal areas for green development has been Biodiversity, Climate Change (mitigation and adaptation), Land Degradation, Capacity Building, and creating the Enabling Environment;</a:t>
            </a:r>
          </a:p>
          <a:p>
            <a:pPr algn="just"/>
            <a:r>
              <a:rPr lang="en-029" dirty="0"/>
              <a:t>The principal sources of Financing has been the Global Environment Facility (GEF) 1990’s to date, the Climate Investment Fund (CIF)/ Pilot Programme for Climate Resilience (PPCR), the World Bank, IRENA, GIZ, the Caribbean Development Bank, the Green Climate Fund (GCF), IFAD, and other Bilateral and Multilateral Development Partners and Agencies.</a:t>
            </a:r>
          </a:p>
          <a:p>
            <a:pPr algn="just"/>
            <a:r>
              <a:rPr lang="en-029" b="1" dirty="0"/>
              <a:t>Implementation, Monitoring, Evaluation, Reporting and Ex-Post evaluation are among the major challenges associated with Green Development Projects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EC6AA-1886-461F-90EB-458BD847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Top Down and Bottom-up Budgeting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53976-59C5-490E-BA0A-4F277BCABD5E}"/>
              </a:ext>
            </a:extLst>
          </p:cNvPr>
          <p:cNvSpPr txBox="1"/>
          <p:nvPr/>
        </p:nvSpPr>
        <p:spPr>
          <a:xfrm>
            <a:off x="3004458" y="247300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944751D4-CEA5-4D2B-B825-A86250B5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182" y="3105150"/>
            <a:ext cx="1666875" cy="15904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Budgeting and Service Planning Capital Budgeting Process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80DD9B5-F988-484E-B2BF-E477A819A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07" y="1435100"/>
            <a:ext cx="1619250" cy="13079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Corporate vision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SDG, NSDP, NDC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58073958-DB2D-4DFB-B682-3DD47E2B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057" y="4289425"/>
            <a:ext cx="1323975" cy="16428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 and Performance Measurement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D735BE7D-F618-4D1B-9717-1A70F2253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682" y="5378450"/>
            <a:ext cx="1409700" cy="14753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outcomes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M&amp;E/CVA/ESIA/Gender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0D0629EE-AA87-48C2-9BE1-9C650F3B0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782" y="4376738"/>
            <a:ext cx="1400175" cy="155909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Audit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Performance, Financial, HR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15C6F9C-8884-4B82-8BD4-BA095F69A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32" y="3268662"/>
            <a:ext cx="1638300" cy="8998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Consultations: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stakeholders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">
            <a:extLst>
              <a:ext uri="{FF2B5EF4-FFF2-40B4-BE49-F238E27FC236}">
                <a16:creationId xmlns:a16="http://schemas.microsoft.com/office/drawing/2014/main" id="{D6584B90-1CC6-4C14-A2B7-A3419C72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807" y="2767012"/>
            <a:ext cx="166688" cy="298215"/>
          </a:xfrm>
          <a:prstGeom prst="upDownArrow">
            <a:avLst>
              <a:gd name="adj1" fmla="val 50000"/>
              <a:gd name="adj2" fmla="val 32571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10AE339A-2BD0-48A3-B76F-79DC8880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932" y="4730749"/>
            <a:ext cx="1104900" cy="544113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E12ACC22-3835-43CC-8287-7A2A8FC48D5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99088" y="3413190"/>
            <a:ext cx="298401" cy="572461"/>
          </a:xfrm>
          <a:prstGeom prst="upDownArrow">
            <a:avLst>
              <a:gd name="adj1" fmla="val 50000"/>
              <a:gd name="adj2" fmla="val 3288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2BC49ED4-DEB5-4E09-9382-DF4BFDE4F14D}"/>
              </a:ext>
            </a:extLst>
          </p:cNvPr>
          <p:cNvSpPr>
            <a:spLocks noChangeArrowheads="1"/>
          </p:cNvSpPr>
          <p:nvPr/>
        </p:nvSpPr>
        <p:spPr bwMode="auto">
          <a:xfrm rot="-2102394">
            <a:off x="6603062" y="4199688"/>
            <a:ext cx="193675" cy="298215"/>
          </a:xfrm>
          <a:prstGeom prst="upDownArrow">
            <a:avLst>
              <a:gd name="adj1" fmla="val 50000"/>
              <a:gd name="adj2" fmla="val 2803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92C01272-7BF7-4267-98B5-C549D3EA8757}"/>
              </a:ext>
            </a:extLst>
          </p:cNvPr>
          <p:cNvSpPr>
            <a:spLocks noChangeArrowheads="1"/>
          </p:cNvSpPr>
          <p:nvPr/>
        </p:nvSpPr>
        <p:spPr bwMode="auto">
          <a:xfrm rot="-2102394">
            <a:off x="5002862" y="5507788"/>
            <a:ext cx="193675" cy="298215"/>
          </a:xfrm>
          <a:prstGeom prst="upDownArrow">
            <a:avLst>
              <a:gd name="adj1" fmla="val 50000"/>
              <a:gd name="adj2" fmla="val 2803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A311DBA4-7A7C-462D-AA8E-3DB7A761F0AE}"/>
              </a:ext>
            </a:extLst>
          </p:cNvPr>
          <p:cNvSpPr>
            <a:spLocks noChangeArrowheads="1"/>
          </p:cNvSpPr>
          <p:nvPr/>
        </p:nvSpPr>
        <p:spPr bwMode="auto">
          <a:xfrm rot="3186442">
            <a:off x="4774216" y="4123348"/>
            <a:ext cx="282520" cy="365125"/>
          </a:xfrm>
          <a:prstGeom prst="upDownArrow">
            <a:avLst>
              <a:gd name="adj1" fmla="val 50000"/>
              <a:gd name="adj2" fmla="val 2839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BA15FEE5-4827-49D0-869B-CE79A844E3DE}"/>
              </a:ext>
            </a:extLst>
          </p:cNvPr>
          <p:cNvSpPr>
            <a:spLocks noChangeArrowheads="1"/>
          </p:cNvSpPr>
          <p:nvPr/>
        </p:nvSpPr>
        <p:spPr bwMode="auto">
          <a:xfrm rot="3186442">
            <a:off x="6644291" y="5687035"/>
            <a:ext cx="282520" cy="365125"/>
          </a:xfrm>
          <a:prstGeom prst="upDownArrow">
            <a:avLst>
              <a:gd name="adj1" fmla="val 50000"/>
              <a:gd name="adj2" fmla="val 2839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BAB2338-7DEA-465B-BB4B-C823BEA8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457" y="882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F07FD67A-EA26-4165-9A44-39892B63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457" y="133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F945AEC5-3E18-44C6-A2CA-480EDDE0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13166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4 Building Blocks For Green Budgeting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53976-59C5-490E-BA0A-4F277BCABD5E}"/>
              </a:ext>
            </a:extLst>
          </p:cNvPr>
          <p:cNvSpPr txBox="1"/>
          <p:nvPr/>
        </p:nvSpPr>
        <p:spPr>
          <a:xfrm>
            <a:off x="1" y="1590352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Building Block 1: Strong Strategic Framework- strategic priorities and objectives relating to the environment and climate are clearly set out to help inform fiscal planning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Building Block 2: Tools for evidence generation and Policy coherence-the existing PFM framework-Green budget tagging/ESIA/CVA/Green perspective to spending review and performance indicators/ Green M&amp;E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Building Block 3: Accountability and Transparency Reporting-Adequate reporting to relevant stakeholders-For example, a key reporting tool is a Green Budgeting Statement accompanying the budget, Green Budget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6111AD5-FD3B-4B77-A1AC-68EAE5D1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12" y="189669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4 Building Blocks For Green Budgeting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53976-59C5-490E-BA0A-4F277BCABD5E}"/>
              </a:ext>
            </a:extLst>
          </p:cNvPr>
          <p:cNvSpPr txBox="1"/>
          <p:nvPr/>
        </p:nvSpPr>
        <p:spPr>
          <a:xfrm>
            <a:off x="356123" y="1590352"/>
            <a:ext cx="116117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Building Block 4: Enabling Budgeting Governance Framework- a budgetary framework that links;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links strategic planning and budgeting, multi-annual budget envelopes, outcome and evidence-based budget processes.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close engagement with parliaments and civil society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strong political leadership, clearly defined roles and responsibilities within government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well-designed sequence of implementation, internal systems that are fit-for-purpose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the development of capacity and expertise among civil servants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coherent with other budget initiatives, such as gender budgeting, 2</a:t>
            </a:r>
            <a:r>
              <a:rPr lang="en-US" sz="2400" baseline="30000"/>
              <a:t>nd</a:t>
            </a:r>
            <a:r>
              <a:rPr lang="en-US" sz="2400"/>
              <a:t> NDC, NSDP, SDG, MTA</a:t>
            </a:r>
            <a:endParaRPr lang="en-US" sz="2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E587426-0BCB-4EA1-B910-CEBC70AC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31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6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Example: RDVRP Project- Project Identification to Implementation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53976-59C5-490E-BA0A-4F277BCABD5E}"/>
              </a:ext>
            </a:extLst>
          </p:cNvPr>
          <p:cNvSpPr txBox="1"/>
          <p:nvPr/>
        </p:nvSpPr>
        <p:spPr>
          <a:xfrm>
            <a:off x="356123" y="1442605"/>
            <a:ext cx="116117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DISASTER VULNERABILITY REDUCTION PROJECT (RDVRP)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Planning</a:t>
            </a:r>
            <a:r>
              <a:rPr lang="en-US" sz="2000" dirty="0"/>
              <a:t>:  Comprehensive country vulnerability and gap analysis conducted under the Strategic Programme for Climate Resilience (SPCR) to determine expected outcomes, outputs and activities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Project Development Objective:  </a:t>
            </a:r>
            <a:r>
              <a:rPr lang="en-US" sz="2000" dirty="0"/>
              <a:t>To measurably reduce vulnerability to natural hazards and climate change impacts in Grenada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Type of Project:  </a:t>
            </a:r>
            <a:r>
              <a:rPr lang="en-US" sz="2000" dirty="0"/>
              <a:t>Integrated Multi Focus Programme (Disaster Resilience/ Climate Change Adaptation &amp; Mitigation)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Funding:  </a:t>
            </a:r>
            <a:r>
              <a:rPr lang="en-US" sz="2000" dirty="0"/>
              <a:t>USD$35M:  USD$13M in grants from PPCR and SCF; IDA credit of USD$10M and loans totaling USD$12M from PPCR and World Bank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Experience: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Institutional framework strengthened with establishment of a Project Coordination Unit (PCU) to coordinate project implementation;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Annual M&amp;E conducted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Challenges: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Extensive scope creep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ESIA &amp; Redress Mechanisms requirements significantly impacted timely implementation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Ex-post Evaluation outstanding to evaluate impact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3A51E88-0E63-4789-8D63-1F5BD21C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20435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3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Main challenges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53976-59C5-490E-BA0A-4F277BCABD5E}"/>
              </a:ext>
            </a:extLst>
          </p:cNvPr>
          <p:cNvSpPr txBox="1"/>
          <p:nvPr/>
        </p:nvSpPr>
        <p:spPr>
          <a:xfrm>
            <a:off x="356123" y="1590352"/>
            <a:ext cx="11611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Chart of accounts limitations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Limited data to ground budget assumptions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Implementation Challenges (procurement, land acquisition)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Adequate M&amp; E system to facilitate effective Green Evaluation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3731C6-514B-41C0-B74A-4A3E8C1D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10" y="147622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16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A19A-F9C3-484B-9F84-8651E465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58117"/>
            <a:ext cx="11061576" cy="1130727"/>
          </a:xfrm>
        </p:spPr>
        <p:txBody>
          <a:bodyPr>
            <a:normAutofit/>
          </a:bodyPr>
          <a:lstStyle/>
          <a:p>
            <a:r>
              <a:rPr lang="en-US" sz="3200" b="1" dirty="0"/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9F5A0-50F9-4F85-9832-E6D74FB2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4E9-D3C0-4B99-8F33-1C4B77063833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48E68C-79B5-466E-8CC2-77FB93BA2AE4}"/>
              </a:ext>
            </a:extLst>
          </p:cNvPr>
          <p:cNvCxnSpPr/>
          <p:nvPr/>
        </p:nvCxnSpPr>
        <p:spPr>
          <a:xfrm>
            <a:off x="356123" y="1372222"/>
            <a:ext cx="11381551" cy="13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86E0E4-BD1A-403F-BA6B-010C5D1EAE92}"/>
              </a:ext>
            </a:extLst>
          </p:cNvPr>
          <p:cNvSpPr/>
          <p:nvPr/>
        </p:nvSpPr>
        <p:spPr>
          <a:xfrm>
            <a:off x="523782" y="1794981"/>
            <a:ext cx="11061576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lvl="0" indent="-3968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35B6D-BE8D-47ED-813B-0768140767DE}"/>
              </a:ext>
            </a:extLst>
          </p:cNvPr>
          <p:cNvSpPr txBox="1"/>
          <p:nvPr/>
        </p:nvSpPr>
        <p:spPr>
          <a:xfrm>
            <a:off x="523781" y="1794981"/>
            <a:ext cx="11297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Performance Review (M&amp;E)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Budget and Process Audit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Project implementation and procurement Audit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Additional procurement specialist(s) staff capacity in Green Budgeting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Develop Green Budgeting Project (public sector awareness campaign)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Revised </a:t>
            </a:r>
            <a:r>
              <a:rPr lang="en-US" sz="2400" dirty="0" err="1"/>
              <a:t>GoG</a:t>
            </a:r>
            <a:r>
              <a:rPr lang="en-US" sz="2400" dirty="0"/>
              <a:t> Chart of accounts to capture green expenditures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Create data base to capture Green Data, climate change, resource depletion (water), GHG emission calculation,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Continuous Green Expenditures monitoring, evaluation and reporting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9258FD1-5DFB-4764-911F-F4264691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142" y="147622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52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1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Y17 - IE PPT.pptx [Read-Only]" id="{0B5AA3EC-3B68-4E44-9AA3-18E674BFFCAC}" vid="{05568757-4918-4DD5-A835-3235B8FCBFE5}"/>
    </a:ext>
  </a:extLst>
</a:theme>
</file>

<file path=ppt/theme/theme2.xml><?xml version="1.0" encoding="utf-8"?>
<a:theme xmlns:a="http://schemas.openxmlformats.org/drawingml/2006/main" name="1_Theme1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Y17 - IE PPT.pptx [Read-Only]" id="{0B5AA3EC-3B68-4E44-9AA3-18E674BFFCAC}" vid="{05568757-4918-4DD5-A835-3235B8FCBFE5}"/>
    </a:ext>
  </a:extLst>
</a:theme>
</file>

<file path=ppt/theme/theme3.xml><?xml version="1.0" encoding="utf-8"?>
<a:theme xmlns:a="http://schemas.openxmlformats.org/drawingml/2006/main" name="2_Theme1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Y17 - IE PPT.pptx [Read-Only]" id="{0B5AA3EC-3B68-4E44-9AA3-18E674BFFCAC}" vid="{05568757-4918-4DD5-A835-3235B8FCBFE5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e94127803c58809a25c4202efe988256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5af78b101d23ada3667627354c714b37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F263FD-2B0F-43CB-960C-AB132A317C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CCFF9-9366-4EC8-B72C-4E5AA01273C7}">
  <ds:schemaRefs>
    <ds:schemaRef ds:uri="http://purl.org/dc/elements/1.1/"/>
    <ds:schemaRef ds:uri="http://schemas.microsoft.com/office/infopath/2007/PartnerControls"/>
    <ds:schemaRef ds:uri="http://purl.org/dc/terms/"/>
    <ds:schemaRef ds:uri="aa3449fd-d373-417f-9c8d-cf261ce8b785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eda4fd43-f936-4ced-9b4a-46c1ef7d5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D525B2-A4E1-4297-B7A7-26A44EFC0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697</Words>
  <Application>Microsoft Office PowerPoint</Application>
  <PresentationFormat>Widescreen</PresentationFormat>
  <Paragraphs>110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Andes</vt:lpstr>
      <vt:lpstr>Andes Bold</vt:lpstr>
      <vt:lpstr>Arial</vt:lpstr>
      <vt:lpstr>Calibri</vt:lpstr>
      <vt:lpstr>Source Sans Pro</vt:lpstr>
      <vt:lpstr>Trebuchet MS</vt:lpstr>
      <vt:lpstr>Wingdings</vt:lpstr>
      <vt:lpstr>Wingdings 3</vt:lpstr>
      <vt:lpstr>Theme1</vt:lpstr>
      <vt:lpstr>1_Theme1</vt:lpstr>
      <vt:lpstr>2_Theme1</vt:lpstr>
      <vt:lpstr>Facet</vt:lpstr>
      <vt:lpstr>think-cell Slide</vt:lpstr>
      <vt:lpstr>PowerPoint Presentation</vt:lpstr>
      <vt:lpstr>PRESENTATION OUTLINE</vt:lpstr>
      <vt:lpstr>INTRODUCTION</vt:lpstr>
      <vt:lpstr>Top Down and Bottom-up Budgeting</vt:lpstr>
      <vt:lpstr>4 Building Blocks For Green Budgeting</vt:lpstr>
      <vt:lpstr>4 Building Blocks For Green Budgeting</vt:lpstr>
      <vt:lpstr>Example: RDVRP Project- Project Identification to Implementation</vt:lpstr>
      <vt:lpstr>Main challenges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Nieves Marques Porto</dc:creator>
  <cp:lastModifiedBy>Dr. Kelvin George</cp:lastModifiedBy>
  <cp:revision>30</cp:revision>
  <dcterms:created xsi:type="dcterms:W3CDTF">2021-01-14T17:47:55Z</dcterms:created>
  <dcterms:modified xsi:type="dcterms:W3CDTF">2021-03-08T16:25:34Z</dcterms:modified>
</cp:coreProperties>
</file>