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1153" r:id="rId2"/>
    <p:sldId id="1165" r:id="rId3"/>
    <p:sldId id="1209" r:id="rId4"/>
    <p:sldId id="1220" r:id="rId5"/>
    <p:sldId id="1221" r:id="rId6"/>
    <p:sldId id="1222" r:id="rId7"/>
    <p:sldId id="1213" r:id="rId8"/>
    <p:sldId id="1237" r:id="rId9"/>
    <p:sldId id="1238" r:id="rId10"/>
    <p:sldId id="1244" r:id="rId11"/>
    <p:sldId id="1245" r:id="rId12"/>
    <p:sldId id="1247" r:id="rId13"/>
    <p:sldId id="1248" r:id="rId14"/>
    <p:sldId id="1215" r:id="rId15"/>
    <p:sldId id="1240" r:id="rId16"/>
    <p:sldId id="1241" r:id="rId17"/>
    <p:sldId id="1172" r:id="rId18"/>
  </p:sldIdLst>
  <p:sldSz cx="12192000" cy="6858000"/>
  <p:notesSz cx="7023100" cy="9309100"/>
  <p:defaultTextStyle>
    <a:defPPr>
      <a:defRPr lang="en-US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44" userDrawn="1">
          <p15:clr>
            <a:srgbClr val="A4A3A4"/>
          </p15:clr>
        </p15:guide>
        <p15:guide id="2" pos="2124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dwa, Boaz" initials="NB" lastIdx="10" clrIdx="0"/>
  <p:cmAuthor id="2" name="Kamil Dybczak" initials="KD" lastIdx="10" clrIdx="1"/>
  <p:cmAuthor id="3" name="Tamirisa, Natalia" initials="TN" lastIdx="12" clrIdx="2"/>
  <p:cmAuthor id="4" name="Almalik, Mansour" initials="AM" lastIdx="6" clrIdx="3"/>
  <p:cmAuthor id="5" name="Pierre, Gaelle" initials="PG" lastIdx="3" clrIdx="4"/>
  <p:cmAuthor id="6" name="Basile, Gregory" initials="BG" lastIdx="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30A7"/>
    <a:srgbClr val="009CDE"/>
    <a:srgbClr val="3CF6FF"/>
    <a:srgbClr val="E56860"/>
    <a:srgbClr val="EC938D"/>
    <a:srgbClr val="DE3D32"/>
    <a:srgbClr val="005F9E"/>
    <a:srgbClr val="D1C2DC"/>
    <a:srgbClr val="832CA7"/>
    <a:srgbClr val="BDD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61" autoAdjust="0"/>
    <p:restoredTop sz="76053" autoAdjust="0"/>
  </p:normalViewPr>
  <p:slideViewPr>
    <p:cSldViewPr snapToGrid="0">
      <p:cViewPr varScale="1">
        <p:scale>
          <a:sx n="47" d="100"/>
          <a:sy n="47" d="100"/>
        </p:scale>
        <p:origin x="1036" y="52"/>
      </p:cViewPr>
      <p:guideLst/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67" d="100"/>
          <a:sy n="167" d="100"/>
        </p:scale>
        <p:origin x="4152" y="184"/>
      </p:cViewPr>
      <p:guideLst>
        <p:guide orient="horz" pos="2844"/>
        <p:guide pos="2124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261BC-2A7B-4828-B57B-7983B1EC5FAB}" type="doc">
      <dgm:prSet loTypeId="urn:microsoft.com/office/officeart/2005/8/layout/default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0C5114C-8743-4D6F-9297-A26D60C6A000}">
      <dgm:prSet phldrT="[Text]"/>
      <dgm:spPr/>
      <dgm:t>
        <a:bodyPr/>
        <a:lstStyle/>
        <a:p>
          <a:r>
            <a:rPr lang="fr-CA" dirty="0" err="1"/>
            <a:t>Treating</a:t>
          </a:r>
          <a:r>
            <a:rPr lang="fr-CA" dirty="0"/>
            <a:t> green </a:t>
          </a:r>
          <a:r>
            <a:rPr lang="fr-CA" dirty="0" err="1"/>
            <a:t>budgeting</a:t>
          </a:r>
          <a:r>
            <a:rPr lang="fr-CA" dirty="0"/>
            <a:t> as an end in </a:t>
          </a:r>
          <a:r>
            <a:rPr lang="fr-CA" dirty="0" err="1"/>
            <a:t>itself</a:t>
          </a:r>
          <a:endParaRPr lang="en-US" dirty="0"/>
        </a:p>
      </dgm:t>
    </dgm:pt>
    <dgm:pt modelId="{BEA0A78C-DB8C-42F7-899F-5E0716846846}" type="parTrans" cxnId="{73C80DDD-E1EF-4FA5-B0B9-FAE9ACA55E6F}">
      <dgm:prSet/>
      <dgm:spPr/>
      <dgm:t>
        <a:bodyPr/>
        <a:lstStyle/>
        <a:p>
          <a:endParaRPr lang="en-US"/>
        </a:p>
      </dgm:t>
    </dgm:pt>
    <dgm:pt modelId="{7BBDD1DF-47A3-4536-AE57-18160FF399CB}" type="sibTrans" cxnId="{73C80DDD-E1EF-4FA5-B0B9-FAE9ACA55E6F}">
      <dgm:prSet/>
      <dgm:spPr/>
      <dgm:t>
        <a:bodyPr/>
        <a:lstStyle/>
        <a:p>
          <a:endParaRPr lang="en-US"/>
        </a:p>
      </dgm:t>
    </dgm:pt>
    <dgm:pt modelId="{80B8829C-302A-4352-A034-11814870E938}">
      <dgm:prSet phldrT="[Text]"/>
      <dgm:spPr/>
      <dgm:t>
        <a:bodyPr/>
        <a:lstStyle/>
        <a:p>
          <a:r>
            <a:rPr lang="fr-CA" dirty="0" err="1"/>
            <a:t>Considering</a:t>
          </a:r>
          <a:r>
            <a:rPr lang="fr-CA" dirty="0"/>
            <a:t> green </a:t>
          </a:r>
          <a:r>
            <a:rPr lang="fr-CA" dirty="0" err="1"/>
            <a:t>budgeting</a:t>
          </a:r>
          <a:r>
            <a:rPr lang="fr-CA" dirty="0"/>
            <a:t> as a </a:t>
          </a:r>
          <a:r>
            <a:rPr lang="fr-CA" dirty="0" err="1"/>
            <a:t>reform</a:t>
          </a:r>
          <a:r>
            <a:rPr lang="fr-CA" dirty="0"/>
            <a:t> </a:t>
          </a:r>
          <a:r>
            <a:rPr lang="fr-CA" dirty="0" err="1"/>
            <a:t>valid</a:t>
          </a:r>
          <a:r>
            <a:rPr lang="fr-CA" dirty="0"/>
            <a:t> </a:t>
          </a:r>
          <a:r>
            <a:rPr lang="fr-CA" dirty="0" err="1"/>
            <a:t>only</a:t>
          </a:r>
          <a:r>
            <a:rPr lang="fr-CA" dirty="0"/>
            <a:t> for </a:t>
          </a:r>
          <a:r>
            <a:rPr lang="fr-CA" dirty="0" err="1"/>
            <a:t>advanced</a:t>
          </a:r>
          <a:r>
            <a:rPr lang="fr-CA" dirty="0"/>
            <a:t> </a:t>
          </a:r>
          <a:r>
            <a:rPr lang="fr-CA" dirty="0" err="1"/>
            <a:t>economies</a:t>
          </a:r>
          <a:endParaRPr lang="en-US" dirty="0"/>
        </a:p>
      </dgm:t>
    </dgm:pt>
    <dgm:pt modelId="{66128AFC-3469-492D-9F2D-D17C0797E068}" type="parTrans" cxnId="{A3E14BD6-B29D-428F-A0AF-3251EE9859BB}">
      <dgm:prSet/>
      <dgm:spPr/>
      <dgm:t>
        <a:bodyPr/>
        <a:lstStyle/>
        <a:p>
          <a:endParaRPr lang="en-US"/>
        </a:p>
      </dgm:t>
    </dgm:pt>
    <dgm:pt modelId="{01A9DD35-AE48-4A06-B692-8628DC751D26}" type="sibTrans" cxnId="{A3E14BD6-B29D-428F-A0AF-3251EE9859BB}">
      <dgm:prSet/>
      <dgm:spPr/>
      <dgm:t>
        <a:bodyPr/>
        <a:lstStyle/>
        <a:p>
          <a:endParaRPr lang="en-US"/>
        </a:p>
      </dgm:t>
    </dgm:pt>
    <dgm:pt modelId="{11FE7C47-B635-4B39-A9DB-8B7699F81D2A}">
      <dgm:prSet phldrT="[Text]"/>
      <dgm:spPr>
        <a:solidFill>
          <a:srgbClr val="EC938D"/>
        </a:solidFill>
      </dgm:spPr>
      <dgm:t>
        <a:bodyPr/>
        <a:lstStyle/>
        <a:p>
          <a:r>
            <a:rPr lang="fr-CA" dirty="0" err="1"/>
            <a:t>Thinking</a:t>
          </a:r>
          <a:r>
            <a:rPr lang="fr-CA" dirty="0"/>
            <a:t> </a:t>
          </a:r>
          <a:r>
            <a:rPr lang="fr-CA" dirty="0" err="1"/>
            <a:t>that</a:t>
          </a:r>
          <a:r>
            <a:rPr lang="fr-CA" dirty="0"/>
            <a:t> </a:t>
          </a:r>
          <a:r>
            <a:rPr lang="fr-CA" dirty="0" err="1"/>
            <a:t>copying</a:t>
          </a:r>
          <a:r>
            <a:rPr lang="fr-CA" dirty="0"/>
            <a:t> </a:t>
          </a:r>
          <a:r>
            <a:rPr lang="fr-CA" dirty="0" err="1"/>
            <a:t>other</a:t>
          </a:r>
          <a:r>
            <a:rPr lang="fr-CA" dirty="0"/>
            <a:t> countries </a:t>
          </a:r>
          <a:r>
            <a:rPr lang="fr-CA" dirty="0" err="1"/>
            <a:t>is</a:t>
          </a:r>
          <a:r>
            <a:rPr lang="fr-CA" dirty="0"/>
            <a:t> </a:t>
          </a:r>
          <a:r>
            <a:rPr lang="fr-CA" dirty="0" err="1"/>
            <a:t>sufficient</a:t>
          </a:r>
          <a:endParaRPr lang="en-US" dirty="0"/>
        </a:p>
      </dgm:t>
    </dgm:pt>
    <dgm:pt modelId="{A5706CCA-588C-4615-A7A9-64257F2E1A85}" type="parTrans" cxnId="{D1E3D6F9-9969-451A-9B5B-02B55EDE6410}">
      <dgm:prSet/>
      <dgm:spPr/>
      <dgm:t>
        <a:bodyPr/>
        <a:lstStyle/>
        <a:p>
          <a:endParaRPr lang="en-US"/>
        </a:p>
      </dgm:t>
    </dgm:pt>
    <dgm:pt modelId="{A5FCC9A8-875F-4BF8-8A29-CA1FFA140D19}" type="sibTrans" cxnId="{D1E3D6F9-9969-451A-9B5B-02B55EDE6410}">
      <dgm:prSet/>
      <dgm:spPr/>
      <dgm:t>
        <a:bodyPr/>
        <a:lstStyle/>
        <a:p>
          <a:endParaRPr lang="en-US"/>
        </a:p>
      </dgm:t>
    </dgm:pt>
    <dgm:pt modelId="{52A84038-31FD-4AEC-9A10-8F0B43AA86E6}" type="pres">
      <dgm:prSet presAssocID="{E96261BC-2A7B-4828-B57B-7983B1EC5FAB}" presName="diagram" presStyleCnt="0">
        <dgm:presLayoutVars>
          <dgm:dir/>
          <dgm:resizeHandles val="exact"/>
        </dgm:presLayoutVars>
      </dgm:prSet>
      <dgm:spPr/>
    </dgm:pt>
    <dgm:pt modelId="{673815D1-1A38-4A4A-A047-D39E3096F702}" type="pres">
      <dgm:prSet presAssocID="{60C5114C-8743-4D6F-9297-A26D60C6A000}" presName="node" presStyleLbl="node1" presStyleIdx="0" presStyleCnt="3">
        <dgm:presLayoutVars>
          <dgm:bulletEnabled val="1"/>
        </dgm:presLayoutVars>
      </dgm:prSet>
      <dgm:spPr/>
    </dgm:pt>
    <dgm:pt modelId="{42332EE3-99F2-49C5-9721-D1DA339A2487}" type="pres">
      <dgm:prSet presAssocID="{7BBDD1DF-47A3-4536-AE57-18160FF399CB}" presName="sibTrans" presStyleCnt="0"/>
      <dgm:spPr/>
    </dgm:pt>
    <dgm:pt modelId="{41C48EAF-64A5-4075-B558-800566F23659}" type="pres">
      <dgm:prSet presAssocID="{80B8829C-302A-4352-A034-11814870E938}" presName="node" presStyleLbl="node1" presStyleIdx="1" presStyleCnt="3">
        <dgm:presLayoutVars>
          <dgm:bulletEnabled val="1"/>
        </dgm:presLayoutVars>
      </dgm:prSet>
      <dgm:spPr/>
    </dgm:pt>
    <dgm:pt modelId="{7CC7F2AD-38B1-44FB-B012-608AD56E04D4}" type="pres">
      <dgm:prSet presAssocID="{01A9DD35-AE48-4A06-B692-8628DC751D26}" presName="sibTrans" presStyleCnt="0"/>
      <dgm:spPr/>
    </dgm:pt>
    <dgm:pt modelId="{C75D836D-0C43-47A8-8A42-FEF58AF273CE}" type="pres">
      <dgm:prSet presAssocID="{11FE7C47-B635-4B39-A9DB-8B7699F81D2A}" presName="node" presStyleLbl="node1" presStyleIdx="2" presStyleCnt="3">
        <dgm:presLayoutVars>
          <dgm:bulletEnabled val="1"/>
        </dgm:presLayoutVars>
      </dgm:prSet>
      <dgm:spPr/>
    </dgm:pt>
  </dgm:ptLst>
  <dgm:cxnLst>
    <dgm:cxn modelId="{969C2746-FCA6-4382-A03A-21B963EC6003}" type="presOf" srcId="{11FE7C47-B635-4B39-A9DB-8B7699F81D2A}" destId="{C75D836D-0C43-47A8-8A42-FEF58AF273CE}" srcOrd="0" destOrd="0" presId="urn:microsoft.com/office/officeart/2005/8/layout/default"/>
    <dgm:cxn modelId="{82FF858C-39B2-45BF-A31D-AF57D684FB4E}" type="presOf" srcId="{60C5114C-8743-4D6F-9297-A26D60C6A000}" destId="{673815D1-1A38-4A4A-A047-D39E3096F702}" srcOrd="0" destOrd="0" presId="urn:microsoft.com/office/officeart/2005/8/layout/default"/>
    <dgm:cxn modelId="{D5195CAC-7FC3-45A4-81BC-544B89251576}" type="presOf" srcId="{E96261BC-2A7B-4828-B57B-7983B1EC5FAB}" destId="{52A84038-31FD-4AEC-9A10-8F0B43AA86E6}" srcOrd="0" destOrd="0" presId="urn:microsoft.com/office/officeart/2005/8/layout/default"/>
    <dgm:cxn modelId="{981447B1-CA42-41A4-854E-8F54974E91D8}" type="presOf" srcId="{80B8829C-302A-4352-A034-11814870E938}" destId="{41C48EAF-64A5-4075-B558-800566F23659}" srcOrd="0" destOrd="0" presId="urn:microsoft.com/office/officeart/2005/8/layout/default"/>
    <dgm:cxn modelId="{A3E14BD6-B29D-428F-A0AF-3251EE9859BB}" srcId="{E96261BC-2A7B-4828-B57B-7983B1EC5FAB}" destId="{80B8829C-302A-4352-A034-11814870E938}" srcOrd="1" destOrd="0" parTransId="{66128AFC-3469-492D-9F2D-D17C0797E068}" sibTransId="{01A9DD35-AE48-4A06-B692-8628DC751D26}"/>
    <dgm:cxn modelId="{73C80DDD-E1EF-4FA5-B0B9-FAE9ACA55E6F}" srcId="{E96261BC-2A7B-4828-B57B-7983B1EC5FAB}" destId="{60C5114C-8743-4D6F-9297-A26D60C6A000}" srcOrd="0" destOrd="0" parTransId="{BEA0A78C-DB8C-42F7-899F-5E0716846846}" sibTransId="{7BBDD1DF-47A3-4536-AE57-18160FF399CB}"/>
    <dgm:cxn modelId="{D1E3D6F9-9969-451A-9B5B-02B55EDE6410}" srcId="{E96261BC-2A7B-4828-B57B-7983B1EC5FAB}" destId="{11FE7C47-B635-4B39-A9DB-8B7699F81D2A}" srcOrd="2" destOrd="0" parTransId="{A5706CCA-588C-4615-A7A9-64257F2E1A85}" sibTransId="{A5FCC9A8-875F-4BF8-8A29-CA1FFA140D19}"/>
    <dgm:cxn modelId="{9B7D4ACA-A1D2-4BF3-B36A-01605E26F9A4}" type="presParOf" srcId="{52A84038-31FD-4AEC-9A10-8F0B43AA86E6}" destId="{673815D1-1A38-4A4A-A047-D39E3096F702}" srcOrd="0" destOrd="0" presId="urn:microsoft.com/office/officeart/2005/8/layout/default"/>
    <dgm:cxn modelId="{F189864B-0E84-4579-B155-8D40683A003A}" type="presParOf" srcId="{52A84038-31FD-4AEC-9A10-8F0B43AA86E6}" destId="{42332EE3-99F2-49C5-9721-D1DA339A2487}" srcOrd="1" destOrd="0" presId="urn:microsoft.com/office/officeart/2005/8/layout/default"/>
    <dgm:cxn modelId="{F7C03928-B5C0-49D0-A4D8-493B7EC12CDC}" type="presParOf" srcId="{52A84038-31FD-4AEC-9A10-8F0B43AA86E6}" destId="{41C48EAF-64A5-4075-B558-800566F23659}" srcOrd="2" destOrd="0" presId="urn:microsoft.com/office/officeart/2005/8/layout/default"/>
    <dgm:cxn modelId="{F4C461B8-D62C-432D-BEB8-A89855C56D4E}" type="presParOf" srcId="{52A84038-31FD-4AEC-9A10-8F0B43AA86E6}" destId="{7CC7F2AD-38B1-44FB-B012-608AD56E04D4}" srcOrd="3" destOrd="0" presId="urn:microsoft.com/office/officeart/2005/8/layout/default"/>
    <dgm:cxn modelId="{D76F2F02-3ACF-487F-ADCD-EC981FB92D3B}" type="presParOf" srcId="{52A84038-31FD-4AEC-9A10-8F0B43AA86E6}" destId="{C75D836D-0C43-47A8-8A42-FEF58AF273C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815D1-1A38-4A4A-A047-D39E3096F702}">
      <dsp:nvSpPr>
        <dsp:cNvPr id="0" name=""/>
        <dsp:cNvSpPr/>
      </dsp:nvSpPr>
      <dsp:spPr>
        <a:xfrm>
          <a:off x="0" y="1151228"/>
          <a:ext cx="3336960" cy="200217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 dirty="0" err="1"/>
            <a:t>Treating</a:t>
          </a:r>
          <a:r>
            <a:rPr lang="fr-CA" sz="2700" kern="1200" dirty="0"/>
            <a:t> green </a:t>
          </a:r>
          <a:r>
            <a:rPr lang="fr-CA" sz="2700" kern="1200" dirty="0" err="1"/>
            <a:t>budgeting</a:t>
          </a:r>
          <a:r>
            <a:rPr lang="fr-CA" sz="2700" kern="1200" dirty="0"/>
            <a:t> as an end in </a:t>
          </a:r>
          <a:r>
            <a:rPr lang="fr-CA" sz="2700" kern="1200" dirty="0" err="1"/>
            <a:t>itself</a:t>
          </a:r>
          <a:endParaRPr lang="en-US" sz="2700" kern="1200" dirty="0"/>
        </a:p>
      </dsp:txBody>
      <dsp:txXfrm>
        <a:off x="0" y="1151228"/>
        <a:ext cx="3336960" cy="2002176"/>
      </dsp:txXfrm>
    </dsp:sp>
    <dsp:sp modelId="{41C48EAF-64A5-4075-B558-800566F23659}">
      <dsp:nvSpPr>
        <dsp:cNvPr id="0" name=""/>
        <dsp:cNvSpPr/>
      </dsp:nvSpPr>
      <dsp:spPr>
        <a:xfrm>
          <a:off x="3670656" y="1151228"/>
          <a:ext cx="3336960" cy="200217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 dirty="0" err="1"/>
            <a:t>Considering</a:t>
          </a:r>
          <a:r>
            <a:rPr lang="fr-CA" sz="2700" kern="1200" dirty="0"/>
            <a:t> green </a:t>
          </a:r>
          <a:r>
            <a:rPr lang="fr-CA" sz="2700" kern="1200" dirty="0" err="1"/>
            <a:t>budgeting</a:t>
          </a:r>
          <a:r>
            <a:rPr lang="fr-CA" sz="2700" kern="1200" dirty="0"/>
            <a:t> as a </a:t>
          </a:r>
          <a:r>
            <a:rPr lang="fr-CA" sz="2700" kern="1200" dirty="0" err="1"/>
            <a:t>reform</a:t>
          </a:r>
          <a:r>
            <a:rPr lang="fr-CA" sz="2700" kern="1200" dirty="0"/>
            <a:t> </a:t>
          </a:r>
          <a:r>
            <a:rPr lang="fr-CA" sz="2700" kern="1200" dirty="0" err="1"/>
            <a:t>valid</a:t>
          </a:r>
          <a:r>
            <a:rPr lang="fr-CA" sz="2700" kern="1200" dirty="0"/>
            <a:t> </a:t>
          </a:r>
          <a:r>
            <a:rPr lang="fr-CA" sz="2700" kern="1200" dirty="0" err="1"/>
            <a:t>only</a:t>
          </a:r>
          <a:r>
            <a:rPr lang="fr-CA" sz="2700" kern="1200" dirty="0"/>
            <a:t> for </a:t>
          </a:r>
          <a:r>
            <a:rPr lang="fr-CA" sz="2700" kern="1200" dirty="0" err="1"/>
            <a:t>advanced</a:t>
          </a:r>
          <a:r>
            <a:rPr lang="fr-CA" sz="2700" kern="1200" dirty="0"/>
            <a:t> </a:t>
          </a:r>
          <a:r>
            <a:rPr lang="fr-CA" sz="2700" kern="1200" dirty="0" err="1"/>
            <a:t>economies</a:t>
          </a:r>
          <a:endParaRPr lang="en-US" sz="2700" kern="1200" dirty="0"/>
        </a:p>
      </dsp:txBody>
      <dsp:txXfrm>
        <a:off x="3670656" y="1151228"/>
        <a:ext cx="3336960" cy="2002176"/>
      </dsp:txXfrm>
    </dsp:sp>
    <dsp:sp modelId="{C75D836D-0C43-47A8-8A42-FEF58AF273CE}">
      <dsp:nvSpPr>
        <dsp:cNvPr id="0" name=""/>
        <dsp:cNvSpPr/>
      </dsp:nvSpPr>
      <dsp:spPr>
        <a:xfrm>
          <a:off x="7341313" y="1151228"/>
          <a:ext cx="3336960" cy="2002176"/>
        </a:xfrm>
        <a:prstGeom prst="rect">
          <a:avLst/>
        </a:prstGeom>
        <a:solidFill>
          <a:srgbClr val="EC93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 dirty="0" err="1"/>
            <a:t>Thinking</a:t>
          </a:r>
          <a:r>
            <a:rPr lang="fr-CA" sz="2700" kern="1200" dirty="0"/>
            <a:t> </a:t>
          </a:r>
          <a:r>
            <a:rPr lang="fr-CA" sz="2700" kern="1200" dirty="0" err="1"/>
            <a:t>that</a:t>
          </a:r>
          <a:r>
            <a:rPr lang="fr-CA" sz="2700" kern="1200" dirty="0"/>
            <a:t> </a:t>
          </a:r>
          <a:r>
            <a:rPr lang="fr-CA" sz="2700" kern="1200" dirty="0" err="1"/>
            <a:t>copying</a:t>
          </a:r>
          <a:r>
            <a:rPr lang="fr-CA" sz="2700" kern="1200" dirty="0"/>
            <a:t> </a:t>
          </a:r>
          <a:r>
            <a:rPr lang="fr-CA" sz="2700" kern="1200" dirty="0" err="1"/>
            <a:t>other</a:t>
          </a:r>
          <a:r>
            <a:rPr lang="fr-CA" sz="2700" kern="1200" dirty="0"/>
            <a:t> countries </a:t>
          </a:r>
          <a:r>
            <a:rPr lang="fr-CA" sz="2700" kern="1200" dirty="0" err="1"/>
            <a:t>is</a:t>
          </a:r>
          <a:r>
            <a:rPr lang="fr-CA" sz="2700" kern="1200" dirty="0"/>
            <a:t> </a:t>
          </a:r>
          <a:r>
            <a:rPr lang="fr-CA" sz="2700" kern="1200" dirty="0" err="1"/>
            <a:t>sufficient</a:t>
          </a:r>
          <a:endParaRPr lang="en-US" sz="2700" kern="1200" dirty="0"/>
        </a:p>
      </dsp:txBody>
      <dsp:txXfrm>
        <a:off x="7341313" y="1151228"/>
        <a:ext cx="3336960" cy="2002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2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075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r">
              <a:defRPr sz="1200"/>
            </a:lvl1pPr>
          </a:lstStyle>
          <a:p>
            <a:fld id="{70787CFD-D5C7-455D-B121-683BFE13F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9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9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r">
              <a:defRPr sz="1200"/>
            </a:lvl1pPr>
          </a:lstStyle>
          <a:p>
            <a:fld id="{49E4E862-E263-8B4A-AFB5-DFAAA754BCA9}" type="datetime1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7" rIns="93134" bIns="465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3" y="4421825"/>
            <a:ext cx="5618480" cy="4189095"/>
          </a:xfrm>
          <a:prstGeom prst="rect">
            <a:avLst/>
          </a:prstGeom>
        </p:spPr>
        <p:txBody>
          <a:bodyPr vert="horz" lIns="93134" tIns="46567" rIns="93134" bIns="4656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9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r">
              <a:defRPr sz="1200"/>
            </a:lvl1pPr>
          </a:lstStyle>
          <a:p>
            <a:fld id="{BA49F774-CCF9-492C-9AEB-F2814D4A6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102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9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9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13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3/5/2021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9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9781" y="723898"/>
            <a:ext cx="1190195" cy="11901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799" userDrawn="1">
          <p15:clr>
            <a:srgbClr val="FBAE40"/>
          </p15:clr>
        </p15:guide>
        <p15:guide id="3" pos="3600" userDrawn="1">
          <p15:clr>
            <a:srgbClr val="FBAE40"/>
          </p15:clr>
        </p15:guide>
        <p15:guide id="4" pos="30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16584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6085019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79988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Extra-Large </a:t>
            </a:r>
            <a:r>
              <a:rPr lang="en-US" dirty="0" err="1"/>
              <a:t>Photo+Title</a:t>
            </a:r>
            <a:r>
              <a:rPr lang="en-US" dirty="0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11519002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016884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8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589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157693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6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73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91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9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3390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9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9914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8080275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81" userDrawn="1">
          <p15:clr>
            <a:srgbClr val="FBAE40"/>
          </p15:clr>
        </p15:guide>
        <p15:guide id="4" pos="690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1982088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67013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54" r:id="rId2"/>
    <p:sldLayoutId id="2147483755" r:id="rId3"/>
    <p:sldLayoutId id="2147483756" r:id="rId4"/>
    <p:sldLayoutId id="2147483758" r:id="rId5"/>
    <p:sldLayoutId id="2147483757" r:id="rId6"/>
    <p:sldLayoutId id="2147483707" r:id="rId7"/>
    <p:sldLayoutId id="2147483759" r:id="rId8"/>
    <p:sldLayoutId id="2147483748" r:id="rId9"/>
    <p:sldLayoutId id="2147483744" r:id="rId10"/>
    <p:sldLayoutId id="2147483750" r:id="rId11"/>
    <p:sldLayoutId id="2147483747" r:id="rId12"/>
    <p:sldLayoutId id="2147483752" r:id="rId13"/>
    <p:sldLayoutId id="2147483751" r:id="rId14"/>
    <p:sldLayoutId id="2147483745" r:id="rId15"/>
    <p:sldLayoutId id="2147483746" r:id="rId16"/>
    <p:sldLayoutId id="2147483749" r:id="rId17"/>
    <p:sldLayoutId id="2147483753" r:id="rId18"/>
    <p:sldLayoutId id="2147483743" r:id="rId19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54EC1-60D1-CD48-8690-FF0B6D8AC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1048" y="2433633"/>
            <a:ext cx="5515284" cy="2239337"/>
          </a:xfrm>
        </p:spPr>
        <p:txBody>
          <a:bodyPr>
            <a:normAutofit/>
          </a:bodyPr>
          <a:lstStyle/>
          <a:p>
            <a:r>
              <a:rPr lang="en-US" dirty="0"/>
              <a:t>Some Elements on Green Budgeting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EA944-E770-B641-8381-99B0FD277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Fiscal Affairs Department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4958751-400C-0F44-BB35-6CE0FEAC0E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569732-5BD6-4FC2-B7B8-E7B2402A2646}"/>
              </a:ext>
            </a:extLst>
          </p:cNvPr>
          <p:cNvSpPr/>
          <p:nvPr/>
        </p:nvSpPr>
        <p:spPr>
          <a:xfrm>
            <a:off x="0" y="5869246"/>
            <a:ext cx="4891088" cy="988754"/>
          </a:xfrm>
          <a:prstGeom prst="rect">
            <a:avLst/>
          </a:prstGeom>
          <a:solidFill>
            <a:srgbClr val="0F4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FA8A6A6-A21C-4943-BEA9-C6EC1ADD6F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 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7862C1F-F51C-44EF-84E2-E871075C3A9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6375" r="2637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CF0F00D-F6CA-4666-8808-BF4EFF673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05" y="805654"/>
            <a:ext cx="3060317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1448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EC83-9BF3-4E57-AEC2-BAFA58D0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Entry Points for Green Budgeting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4717E6-B65E-49EF-80C3-5D9F04F6C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374" y="3595264"/>
            <a:ext cx="890093" cy="48772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2DA5705-971A-4E2F-841F-C9555F657BBC}"/>
              </a:ext>
            </a:extLst>
          </p:cNvPr>
          <p:cNvGrpSpPr/>
          <p:nvPr/>
        </p:nvGrpSpPr>
        <p:grpSpPr>
          <a:xfrm>
            <a:off x="5285584" y="5933000"/>
            <a:ext cx="5504335" cy="739487"/>
            <a:chOff x="5285584" y="5933000"/>
            <a:chExt cx="5504335" cy="739487"/>
          </a:xfrm>
          <a:solidFill>
            <a:srgbClr val="8030A7">
              <a:alpha val="50196"/>
            </a:srgbClr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AC97D6-AB8C-4F0F-853C-BD061BF9BC25}"/>
                </a:ext>
              </a:extLst>
            </p:cNvPr>
            <p:cNvSpPr/>
            <p:nvPr/>
          </p:nvSpPr>
          <p:spPr>
            <a:xfrm>
              <a:off x="10566399" y="5933000"/>
              <a:ext cx="223520" cy="3701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950D4784-C833-42D4-9261-AC4287A537FB}"/>
                </a:ext>
              </a:extLst>
            </p:cNvPr>
            <p:cNvSpPr/>
            <p:nvPr/>
          </p:nvSpPr>
          <p:spPr>
            <a:xfrm rot="10800000">
              <a:off x="5285584" y="6184806"/>
              <a:ext cx="5504335" cy="487681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B6EF56D-77BC-409D-A608-BC5894EC6826}"/>
              </a:ext>
            </a:extLst>
          </p:cNvPr>
          <p:cNvSpPr/>
          <p:nvPr/>
        </p:nvSpPr>
        <p:spPr>
          <a:xfrm>
            <a:off x="225907" y="4670271"/>
            <a:ext cx="5059680" cy="1965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Green/climate budget tagging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Classification systems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In-year monitoring and reporting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Ex post reporting on green outputs and outcomes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4199EF-85B8-4397-9383-87AE27C8EF9D}"/>
              </a:ext>
            </a:extLst>
          </p:cNvPr>
          <p:cNvSpPr/>
          <p:nvPr/>
        </p:nvSpPr>
        <p:spPr>
          <a:xfrm>
            <a:off x="225907" y="2984500"/>
            <a:ext cx="5059680" cy="1578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Ex post climate impact evaluations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External audit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Independent climate watchdogs</a:t>
            </a:r>
          </a:p>
        </p:txBody>
      </p:sp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442A71F8-3289-4398-BC17-FED191251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833" y="906625"/>
            <a:ext cx="10384759" cy="58414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6696F4-88E0-4D34-B9DF-1030CCEBA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374" y="5245603"/>
            <a:ext cx="1188823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09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442A71F8-3289-4398-BC17-FED191251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4" t="37130" r="42174" b="34345"/>
          <a:stretch/>
        </p:blipFill>
        <p:spPr>
          <a:xfrm>
            <a:off x="995680" y="1859019"/>
            <a:ext cx="3373121" cy="3546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3AEC83-9BF3-4E57-AEC2-BAFA58D0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Entry Points for Green Budgeting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9E3DD77-80F9-418B-AB13-B44BC3BC1B94}"/>
              </a:ext>
            </a:extLst>
          </p:cNvPr>
          <p:cNvSpPr/>
          <p:nvPr/>
        </p:nvSpPr>
        <p:spPr>
          <a:xfrm>
            <a:off x="4061050" y="3408845"/>
            <a:ext cx="2458720" cy="487680"/>
          </a:xfrm>
          <a:prstGeom prst="rightArrow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3C77D0-6433-49FA-AFE4-ADBBDC3395C6}"/>
              </a:ext>
            </a:extLst>
          </p:cNvPr>
          <p:cNvSpPr/>
          <p:nvPr/>
        </p:nvSpPr>
        <p:spPr>
          <a:xfrm>
            <a:off x="6519770" y="2527418"/>
            <a:ext cx="4676550" cy="22505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Amending existing PFM laws to include green elements</a:t>
            </a:r>
          </a:p>
          <a:p>
            <a:pPr marL="800057" lvl="1" indent="-342900">
              <a:buFont typeface="Wingdings" panose="05000000000000000000" pitchFamily="2" charset="2"/>
              <a:buChar char="v"/>
            </a:pPr>
            <a:r>
              <a:rPr lang="en-US" sz="2000" i="1" dirty="0">
                <a:solidFill>
                  <a:schemeClr val="tx2"/>
                </a:solidFill>
              </a:rPr>
              <a:t>Ex. Mexico, New Zealand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Enacting specific climate action laws</a:t>
            </a:r>
          </a:p>
          <a:p>
            <a:pPr marL="800057" lvl="1" indent="-342900">
              <a:buFont typeface="Wingdings" panose="05000000000000000000" pitchFamily="2" charset="2"/>
              <a:buChar char="v"/>
            </a:pPr>
            <a:r>
              <a:rPr lang="en-US" sz="2000" i="1" dirty="0">
                <a:solidFill>
                  <a:schemeClr val="tx2"/>
                </a:solidFill>
              </a:rPr>
              <a:t>Ex. Philippines, Sweden, France</a:t>
            </a:r>
          </a:p>
        </p:txBody>
      </p:sp>
    </p:spTree>
    <p:extLst>
      <p:ext uri="{BB962C8B-B14F-4D97-AF65-F5344CB8AC3E}">
        <p14:creationId xmlns:p14="http://schemas.microsoft.com/office/powerpoint/2010/main" val="1290225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EC83-9BF3-4E57-AEC2-BAFA58D0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 example: Bangladesh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72DD3A-0A37-4EB4-8497-C90CF054B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74" y="143349"/>
            <a:ext cx="1787189" cy="23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7B3897-E4C3-4044-B0ED-2C397B41A17A}"/>
              </a:ext>
            </a:extLst>
          </p:cNvPr>
          <p:cNvSpPr txBox="1"/>
          <p:nvPr/>
        </p:nvSpPr>
        <p:spPr>
          <a:xfrm>
            <a:off x="9007163" y="825828"/>
            <a:ext cx="1395412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Climate Change Strategy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8775D7-533D-4AD9-AADB-E3C5E177E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267" y="4235462"/>
            <a:ext cx="1680855" cy="2322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9BBA6C-1CCF-4E1C-9050-041599B20F5A}"/>
              </a:ext>
            </a:extLst>
          </p:cNvPr>
          <p:cNvSpPr txBox="1"/>
          <p:nvPr/>
        </p:nvSpPr>
        <p:spPr>
          <a:xfrm>
            <a:off x="9760122" y="5028297"/>
            <a:ext cx="1395412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Climate Budget Report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B6F95D0C-6AFC-4170-8B5D-0B1C59EFF5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19" y="1287493"/>
            <a:ext cx="7672097" cy="43155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F8B9AF-6637-4DD9-ACA6-F44A53E075B0}"/>
              </a:ext>
            </a:extLst>
          </p:cNvPr>
          <p:cNvSpPr txBox="1"/>
          <p:nvPr/>
        </p:nvSpPr>
        <p:spPr>
          <a:xfrm>
            <a:off x="9456937" y="2191098"/>
            <a:ext cx="2190269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Medium-Term Macroeconomic Framework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301AD6-8B56-4F36-936F-8263C5CA1EC6}"/>
              </a:ext>
            </a:extLst>
          </p:cNvPr>
          <p:cNvSpPr txBox="1"/>
          <p:nvPr/>
        </p:nvSpPr>
        <p:spPr>
          <a:xfrm>
            <a:off x="9860203" y="3589131"/>
            <a:ext cx="219026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Climate-inclusive Budget Circular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CC3D4C-2B9A-4F80-A7DB-46D49F765DB1}"/>
              </a:ext>
            </a:extLst>
          </p:cNvPr>
          <p:cNvSpPr txBox="1"/>
          <p:nvPr/>
        </p:nvSpPr>
        <p:spPr>
          <a:xfrm>
            <a:off x="6186974" y="5786860"/>
            <a:ext cx="1395412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Climate Budget Tracking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621F7F-378E-46C0-A096-77E451D22D18}"/>
              </a:ext>
            </a:extLst>
          </p:cNvPr>
          <p:cNvSpPr txBox="1"/>
          <p:nvPr/>
        </p:nvSpPr>
        <p:spPr>
          <a:xfrm>
            <a:off x="2743199" y="5776313"/>
            <a:ext cx="2844678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Integration in budget classification and FMIS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F54BC1-1630-4D2B-A4C3-06461A8F37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9" y="3774258"/>
            <a:ext cx="1545370" cy="19427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DEDCC0-3C94-4834-9C69-66F69DA4D069}"/>
              </a:ext>
            </a:extLst>
          </p:cNvPr>
          <p:cNvSpPr txBox="1"/>
          <p:nvPr/>
        </p:nvSpPr>
        <p:spPr>
          <a:xfrm>
            <a:off x="1583039" y="3827968"/>
            <a:ext cx="154537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Green Elements in Economic Review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7FA7D8-02AD-4CF3-9396-91684F136D1A}"/>
              </a:ext>
            </a:extLst>
          </p:cNvPr>
          <p:cNvSpPr txBox="1"/>
          <p:nvPr/>
        </p:nvSpPr>
        <p:spPr>
          <a:xfrm>
            <a:off x="1612901" y="1667571"/>
            <a:ext cx="2596814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Climate Performance Audits performed by the Comptroller and Auditor General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DC96A4-54A5-4B71-ACE5-34B76FB46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348137"/>
            <a:ext cx="1543050" cy="194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82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EC83-9BF3-4E57-AEC2-BAFA58D0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Across And Beyond the Budget Cycle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924EDC9-9A8F-4D20-82FE-9660313637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9838" y="1469871"/>
            <a:ext cx="9715500" cy="4860591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egoe UI" panose="020B0502040204020203" pitchFamily="34" charset="0"/>
              <a:buChar char="-"/>
            </a:pPr>
            <a:r>
              <a:rPr lang="en-CA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 Cross-Cutting PFM Areas</a:t>
            </a:r>
          </a:p>
          <a:p>
            <a:pPr marL="576263" lvl="1" indent="-342900">
              <a:lnSpc>
                <a:spcPct val="107000"/>
              </a:lnSpc>
              <a:buFont typeface="Segoe UI" panose="020B0502040204020203" pitchFamily="34" charset="0"/>
              <a:buChar char="-"/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Investment Management</a:t>
            </a:r>
          </a:p>
          <a:p>
            <a:pPr marL="576263" lvl="1" indent="-342900">
              <a:lnSpc>
                <a:spcPct val="107000"/>
              </a:lnSpc>
              <a:buFont typeface="Segoe UI" panose="020B0502040204020203" pitchFamily="34" charset="0"/>
              <a:buChar char="-"/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Fiscal Transparency</a:t>
            </a:r>
          </a:p>
          <a:p>
            <a:pPr marL="576263" lvl="1" indent="-342900">
              <a:lnSpc>
                <a:spcPct val="107000"/>
              </a:lnSpc>
              <a:buFont typeface="Segoe UI" panose="020B0502040204020203" pitchFamily="34" charset="0"/>
              <a:buChar char="-"/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Participation</a:t>
            </a:r>
          </a:p>
          <a:p>
            <a:pPr marL="342900" lvl="0" indent="-342900">
              <a:lnSpc>
                <a:spcPct val="107000"/>
              </a:lnSpc>
              <a:buFont typeface="Segoe UI" panose="020B0502040204020203" pitchFamily="34" charset="0"/>
              <a:buChar char="-"/>
            </a:pPr>
            <a:r>
              <a:rPr lang="en-CA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Beyond the Budget Cycle</a:t>
            </a:r>
          </a:p>
          <a:p>
            <a:pPr marL="576263" lvl="1" indent="-342900">
              <a:lnSpc>
                <a:spcPct val="107000"/>
              </a:lnSpc>
              <a:buFont typeface="Segoe UI" panose="020B0502040204020203" pitchFamily="34" charset="0"/>
              <a:buChar char="-"/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Coordination with subnational governments</a:t>
            </a:r>
          </a:p>
          <a:p>
            <a:pPr marL="576263" lvl="1" indent="-342900">
              <a:lnSpc>
                <a:spcPct val="107000"/>
              </a:lnSpc>
              <a:buFont typeface="Segoe UI" panose="020B0502040204020203" pitchFamily="34" charset="0"/>
              <a:buChar char="-"/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Coordination with state-owned enterprises</a:t>
            </a:r>
          </a:p>
        </p:txBody>
      </p:sp>
    </p:spTree>
    <p:extLst>
      <p:ext uri="{BB962C8B-B14F-4D97-AF65-F5344CB8AC3E}">
        <p14:creationId xmlns:p14="http://schemas.microsoft.com/office/powerpoint/2010/main" val="3924141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3E93C3-58DB-AD45-ABF3-A05A5F47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33869"/>
            <a:ext cx="9601200" cy="2739224"/>
          </a:xfrm>
        </p:spPr>
        <p:txBody>
          <a:bodyPr>
            <a:normAutofit/>
          </a:bodyPr>
          <a:lstStyle/>
          <a:p>
            <a:r>
              <a:rPr lang="en-US" sz="5000" dirty="0"/>
              <a:t>How To Implement Green Budgeting Reforms?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27B9CE-7433-1341-BAC6-557CA0BF7816}"/>
              </a:ext>
            </a:extLst>
          </p:cNvPr>
          <p:cNvSpPr/>
          <p:nvPr/>
        </p:nvSpPr>
        <p:spPr>
          <a:xfrm>
            <a:off x="5766021" y="2194562"/>
            <a:ext cx="659958" cy="65995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83298493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23EBA6-876C-44FB-B4AB-9ECF7B87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Few Misconceptions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BE1E0AF-6E30-4CC2-A43F-644C677AF8E7}"/>
              </a:ext>
            </a:extLst>
          </p:cNvPr>
          <p:cNvGraphicFramePr/>
          <p:nvPr/>
        </p:nvGraphicFramePr>
        <p:xfrm>
          <a:off x="756863" y="600905"/>
          <a:ext cx="10678274" cy="4304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B07FE1F-DA55-4E55-81F5-8AB04C4EDCCC}"/>
              </a:ext>
            </a:extLst>
          </p:cNvPr>
          <p:cNvGrpSpPr/>
          <p:nvPr/>
        </p:nvGrpSpPr>
        <p:grpSpPr>
          <a:xfrm>
            <a:off x="217458" y="3886200"/>
            <a:ext cx="3993035" cy="2851189"/>
            <a:chOff x="217458" y="3886200"/>
            <a:chExt cx="3993035" cy="2851189"/>
          </a:xfrm>
        </p:grpSpPr>
        <p:pic>
          <p:nvPicPr>
            <p:cNvPr id="9" name="Graphic 8" descr="Male profile">
              <a:extLst>
                <a:ext uri="{FF2B5EF4-FFF2-40B4-BE49-F238E27FC236}">
                  <a16:creationId xmlns:a16="http://schemas.microsoft.com/office/drawing/2014/main" id="{289F86AB-A745-4AF0-95BC-4547F4D53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7458" y="5492670"/>
              <a:ext cx="1271100" cy="1244719"/>
            </a:xfrm>
            <a:prstGeom prst="rect">
              <a:avLst/>
            </a:prstGeom>
          </p:spPr>
        </p:pic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2DF3626A-D51C-4A14-95AC-1AC881021ADA}"/>
                </a:ext>
              </a:extLst>
            </p:cNvPr>
            <p:cNvSpPr/>
            <p:nvPr/>
          </p:nvSpPr>
          <p:spPr>
            <a:xfrm>
              <a:off x="1315092" y="3886200"/>
              <a:ext cx="2895401" cy="1951074"/>
            </a:xfrm>
            <a:prstGeom prst="wedgeEllipseCallout">
              <a:avLst>
                <a:gd name="adj1" fmla="val -57270"/>
                <a:gd name="adj2" fmla="val 43426"/>
              </a:avLst>
            </a:prstGeom>
            <a:solidFill>
              <a:srgbClr val="DE3D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600" i="1" dirty="0" err="1"/>
                <a:t>Let’s</a:t>
              </a:r>
              <a:r>
                <a:rPr lang="fr-CA" sz="1600" i="1" dirty="0"/>
                <a:t> talk about </a:t>
              </a:r>
              <a:r>
                <a:rPr lang="fr-CA" sz="1600" i="1" dirty="0" err="1"/>
                <a:t>climate</a:t>
              </a:r>
              <a:r>
                <a:rPr lang="fr-CA" sz="1600" i="1" dirty="0"/>
                <a:t> change in the budget </a:t>
              </a:r>
              <a:r>
                <a:rPr lang="fr-CA" sz="1600" i="1" dirty="0" err="1"/>
                <a:t>circular</a:t>
              </a:r>
              <a:r>
                <a:rPr lang="fr-CA" sz="1600" i="1" dirty="0"/>
                <a:t>, and </a:t>
              </a:r>
              <a:r>
                <a:rPr lang="fr-CA" sz="1600" i="1" dirty="0" err="1"/>
                <a:t>it</a:t>
              </a:r>
              <a:r>
                <a:rPr lang="fr-CA" sz="1600" i="1" dirty="0"/>
                <a:t> </a:t>
              </a:r>
              <a:r>
                <a:rPr lang="fr-CA" sz="1600" i="1" dirty="0" err="1"/>
                <a:t>will</a:t>
              </a:r>
              <a:r>
                <a:rPr lang="fr-CA" sz="1600" i="1" dirty="0"/>
                <a:t> all </a:t>
              </a:r>
              <a:r>
                <a:rPr lang="fr-CA" sz="1600" i="1" dirty="0" err="1"/>
                <a:t>be</a:t>
              </a:r>
              <a:r>
                <a:rPr lang="fr-CA" sz="1600" i="1" dirty="0"/>
                <a:t> </a:t>
              </a:r>
              <a:r>
                <a:rPr lang="fr-CA" sz="1600" i="1" dirty="0" err="1"/>
                <a:t>different</a:t>
              </a:r>
              <a:r>
                <a:rPr lang="fr-CA" sz="1600" i="1" dirty="0"/>
                <a:t>!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CB59F3-C2EE-4D8A-BAFF-EBE4DF48442D}"/>
              </a:ext>
            </a:extLst>
          </p:cNvPr>
          <p:cNvGrpSpPr/>
          <p:nvPr/>
        </p:nvGrpSpPr>
        <p:grpSpPr>
          <a:xfrm>
            <a:off x="3719671" y="3886200"/>
            <a:ext cx="3973135" cy="2875036"/>
            <a:chOff x="3719671" y="3886200"/>
            <a:chExt cx="3973135" cy="2875036"/>
          </a:xfrm>
        </p:grpSpPr>
        <p:pic>
          <p:nvPicPr>
            <p:cNvPr id="12" name="Graphic 11" descr="Female Profile">
              <a:extLst>
                <a:ext uri="{FF2B5EF4-FFF2-40B4-BE49-F238E27FC236}">
                  <a16:creationId xmlns:a16="http://schemas.microsoft.com/office/drawing/2014/main" id="{39764F97-DF8A-40B0-9FE5-65FAD5B12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719671" y="5517863"/>
              <a:ext cx="1243373" cy="1243373"/>
            </a:xfrm>
            <a:prstGeom prst="rect">
              <a:avLst/>
            </a:prstGeom>
          </p:spPr>
        </p:pic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536FCF4F-9027-4C1E-9150-8775F6D22F37}"/>
                </a:ext>
              </a:extLst>
            </p:cNvPr>
            <p:cNvSpPr/>
            <p:nvPr/>
          </p:nvSpPr>
          <p:spPr>
            <a:xfrm>
              <a:off x="4847490" y="3886200"/>
              <a:ext cx="2845316" cy="1951074"/>
            </a:xfrm>
            <a:prstGeom prst="wedgeEllipseCallout">
              <a:avLst>
                <a:gd name="adj1" fmla="val -57270"/>
                <a:gd name="adj2" fmla="val 43426"/>
              </a:avLst>
            </a:prstGeom>
            <a:solidFill>
              <a:srgbClr val="E568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CA" sz="1600" i="1" dirty="0"/>
                <a:t>I have </a:t>
              </a:r>
              <a:r>
                <a:rPr lang="fr-CA" sz="1600" i="1" dirty="0" err="1"/>
                <a:t>so</a:t>
              </a:r>
              <a:r>
                <a:rPr lang="fr-CA" sz="1600" i="1" dirty="0"/>
                <a:t> </a:t>
              </a:r>
              <a:r>
                <a:rPr lang="fr-CA" sz="1600" i="1" dirty="0" err="1"/>
                <a:t>many</a:t>
              </a:r>
              <a:r>
                <a:rPr lang="fr-CA" sz="1600" i="1" dirty="0"/>
                <a:t> </a:t>
              </a:r>
              <a:r>
                <a:rPr lang="fr-CA" sz="1600" i="1" dirty="0" err="1"/>
                <a:t>other</a:t>
              </a:r>
              <a:r>
                <a:rPr lang="fr-CA" sz="1600" i="1" dirty="0"/>
                <a:t> </a:t>
              </a:r>
              <a:r>
                <a:rPr lang="fr-CA" sz="1600" i="1" dirty="0" err="1"/>
                <a:t>reforms</a:t>
              </a:r>
              <a:r>
                <a:rPr lang="fr-CA" sz="1600" i="1" dirty="0"/>
                <a:t> on </a:t>
              </a:r>
              <a:r>
                <a:rPr lang="fr-CA" sz="1600" i="1" dirty="0" err="1"/>
                <a:t>my</a:t>
              </a:r>
              <a:r>
                <a:rPr lang="fr-CA" sz="1600" i="1" dirty="0"/>
                <a:t> plate, and </a:t>
              </a:r>
              <a:r>
                <a:rPr lang="fr-CA" sz="1600" i="1" dirty="0" err="1"/>
                <a:t>these</a:t>
              </a:r>
              <a:r>
                <a:rPr lang="fr-CA" sz="1600" i="1" dirty="0"/>
                <a:t> PFM </a:t>
              </a:r>
              <a:r>
                <a:rPr lang="fr-CA" sz="1600" i="1" dirty="0" err="1"/>
                <a:t>requirements</a:t>
              </a:r>
              <a:r>
                <a:rPr lang="fr-CA" sz="1600" i="1" dirty="0"/>
                <a:t> </a:t>
              </a:r>
              <a:r>
                <a:rPr lang="fr-CA" sz="1600" i="1" dirty="0" err="1"/>
                <a:t>seem</a:t>
              </a:r>
              <a:r>
                <a:rPr lang="fr-CA" sz="1600" i="1" dirty="0"/>
                <a:t> at </a:t>
              </a:r>
              <a:r>
                <a:rPr lang="fr-CA" sz="1600" i="1" dirty="0" err="1"/>
                <a:t>odds</a:t>
              </a:r>
              <a:r>
                <a:rPr lang="fr-CA" sz="1600" i="1" dirty="0"/>
                <a:t> </a:t>
              </a:r>
              <a:r>
                <a:rPr lang="fr-CA" sz="1600" i="1" dirty="0" err="1"/>
                <a:t>with</a:t>
              </a:r>
              <a:r>
                <a:rPr lang="fr-CA" sz="1600" i="1" dirty="0"/>
                <a:t> </a:t>
              </a:r>
              <a:r>
                <a:rPr lang="fr-CA" sz="1600" i="1" dirty="0" err="1"/>
                <a:t>my</a:t>
              </a:r>
              <a:r>
                <a:rPr lang="fr-CA" sz="1600" i="1" dirty="0"/>
                <a:t> </a:t>
              </a:r>
              <a:r>
                <a:rPr lang="fr-CA" sz="1600" i="1" dirty="0" err="1"/>
                <a:t>level</a:t>
              </a:r>
              <a:r>
                <a:rPr lang="fr-CA" sz="1600" i="1" dirty="0"/>
                <a:t> of </a:t>
              </a:r>
              <a:r>
                <a:rPr lang="fr-CA" sz="1600" i="1" dirty="0" err="1"/>
                <a:t>capacity</a:t>
              </a:r>
              <a:r>
                <a:rPr lang="fr-CA" sz="1600" i="1" dirty="0"/>
                <a:t>…</a:t>
              </a:r>
              <a:endParaRPr lang="en-US" sz="1600" i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92407C-6C6C-49C1-9172-9528BD6C75E8}"/>
              </a:ext>
            </a:extLst>
          </p:cNvPr>
          <p:cNvGrpSpPr/>
          <p:nvPr/>
        </p:nvGrpSpPr>
        <p:grpSpPr>
          <a:xfrm>
            <a:off x="7421098" y="3930001"/>
            <a:ext cx="3944451" cy="2800725"/>
            <a:chOff x="7421098" y="3930001"/>
            <a:chExt cx="3944451" cy="2800725"/>
          </a:xfrm>
        </p:grpSpPr>
        <p:pic>
          <p:nvPicPr>
            <p:cNvPr id="15" name="Graphic 14" descr="Office worker">
              <a:extLst>
                <a:ext uri="{FF2B5EF4-FFF2-40B4-BE49-F238E27FC236}">
                  <a16:creationId xmlns:a16="http://schemas.microsoft.com/office/drawing/2014/main" id="{6C58745E-A785-4F08-86BB-EDCB353CA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1098" y="5487353"/>
              <a:ext cx="1243373" cy="1243373"/>
            </a:xfrm>
            <a:prstGeom prst="rect">
              <a:avLst/>
            </a:prstGeom>
          </p:spPr>
        </p:pic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A6830B44-A66F-4362-83A9-0BBE43B3873C}"/>
                </a:ext>
              </a:extLst>
            </p:cNvPr>
            <p:cNvSpPr/>
            <p:nvPr/>
          </p:nvSpPr>
          <p:spPr>
            <a:xfrm>
              <a:off x="8445357" y="3930001"/>
              <a:ext cx="2920192" cy="1951074"/>
            </a:xfrm>
            <a:prstGeom prst="wedgeEllipseCallout">
              <a:avLst>
                <a:gd name="adj1" fmla="val -57270"/>
                <a:gd name="adj2" fmla="val 43426"/>
              </a:avLst>
            </a:prstGeom>
            <a:solidFill>
              <a:srgbClr val="EC938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CA" sz="1600" i="1" dirty="0"/>
                <a:t>If I </a:t>
              </a:r>
              <a:r>
                <a:rPr lang="fr-CA" sz="1600" i="1" dirty="0" err="1"/>
                <a:t>get</a:t>
              </a:r>
              <a:r>
                <a:rPr lang="fr-CA" sz="1600" i="1" dirty="0"/>
                <a:t> </a:t>
              </a:r>
              <a:r>
                <a:rPr lang="fr-CA" sz="1600" i="1" dirty="0" err="1"/>
                <a:t>my</a:t>
              </a:r>
              <a:r>
                <a:rPr lang="fr-CA" sz="1600" i="1" dirty="0"/>
                <a:t> </a:t>
              </a:r>
              <a:r>
                <a:rPr lang="fr-CA" sz="1600" i="1" dirty="0" err="1"/>
                <a:t>neighbor</a:t>
              </a:r>
              <a:r>
                <a:rPr lang="fr-CA" sz="1600" i="1" dirty="0"/>
                <a:t> </a:t>
              </a:r>
              <a:r>
                <a:rPr lang="fr-CA" sz="1600" i="1" dirty="0" err="1"/>
                <a:t>country’s</a:t>
              </a:r>
              <a:r>
                <a:rPr lang="fr-CA" sz="1600" i="1" dirty="0"/>
                <a:t> </a:t>
              </a:r>
              <a:r>
                <a:rPr lang="fr-CA" sz="1600" i="1" dirty="0" err="1"/>
                <a:t>recipe</a:t>
              </a:r>
              <a:r>
                <a:rPr lang="fr-CA" sz="1600" i="1" dirty="0"/>
                <a:t> for green </a:t>
              </a:r>
              <a:r>
                <a:rPr lang="fr-CA" sz="1600" i="1" dirty="0" err="1"/>
                <a:t>budgeting</a:t>
              </a:r>
              <a:r>
                <a:rPr lang="fr-CA" sz="1600" i="1" dirty="0"/>
                <a:t> </a:t>
              </a:r>
              <a:r>
                <a:rPr lang="fr-CA" sz="1600" i="1" dirty="0" err="1"/>
                <a:t>reforms</a:t>
              </a:r>
              <a:r>
                <a:rPr lang="fr-CA" sz="1600" i="1" dirty="0"/>
                <a:t>, I </a:t>
              </a:r>
              <a:r>
                <a:rPr lang="fr-CA" sz="1600" i="1" dirty="0" err="1"/>
                <a:t>will</a:t>
              </a:r>
              <a:r>
                <a:rPr lang="fr-CA" sz="1600" i="1" dirty="0"/>
                <a:t> </a:t>
              </a:r>
              <a:r>
                <a:rPr lang="fr-CA" sz="1600" i="1" dirty="0" err="1"/>
                <a:t>apply</a:t>
              </a:r>
              <a:r>
                <a:rPr lang="fr-CA" sz="1600" i="1" dirty="0"/>
                <a:t> </a:t>
              </a:r>
              <a:r>
                <a:rPr lang="fr-CA" sz="1600" i="1" dirty="0" err="1"/>
                <a:t>it</a:t>
              </a:r>
              <a:r>
                <a:rPr lang="fr-CA" sz="1600" i="1" dirty="0"/>
                <a:t> to the </a:t>
              </a:r>
              <a:r>
                <a:rPr lang="fr-CA" sz="1600" i="1" dirty="0" err="1"/>
                <a:t>letter</a:t>
              </a:r>
              <a:r>
                <a:rPr lang="fr-CA" sz="1600" i="1" dirty="0"/>
                <a:t> and </a:t>
              </a:r>
              <a:r>
                <a:rPr lang="fr-CA" sz="1600" i="1" dirty="0" err="1"/>
                <a:t>be</a:t>
              </a:r>
              <a:r>
                <a:rPr lang="fr-CA" sz="1600" i="1" dirty="0"/>
                <a:t> </a:t>
              </a:r>
              <a:r>
                <a:rPr lang="fr-CA" sz="1600" i="1" dirty="0" err="1"/>
                <a:t>successful</a:t>
              </a:r>
              <a:r>
                <a:rPr lang="fr-CA" sz="1600" i="1" dirty="0"/>
                <a:t>!</a:t>
              </a:r>
              <a:endParaRPr lang="en-US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90016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3815D1-1A38-4A4A-A047-D39E3096F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73815D1-1A38-4A4A-A047-D39E3096F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C48EAF-64A5-4075-B558-800566F23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41C48EAF-64A5-4075-B558-800566F23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5D836D-0C43-47A8-8A42-FEF58AF27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C75D836D-0C43-47A8-8A42-FEF58AF273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EC83-9BF3-4E57-AEC2-BAFA58D0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Guiding Principles For Green Budgeting Reforms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E35C9AE8-9F69-42B7-803F-B568521CC910}"/>
              </a:ext>
            </a:extLst>
          </p:cNvPr>
          <p:cNvSpPr/>
          <p:nvPr/>
        </p:nvSpPr>
        <p:spPr>
          <a:xfrm>
            <a:off x="1136073" y="1717964"/>
            <a:ext cx="10422354" cy="4322618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Green budgeting reforms should be integrated with existing public financial management reform agendas.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The primary driver for green budgeting reforms should be the Ministry in charge of budget / finance.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Several prerequisites in terms of political ownership and capacity are needed to ensure successful green budgeting reforms. 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Governments should look for the smart sequencing of green budgeting reforms.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Communicating on green budgeting reforms is important to ensure buy-in from all stakeholders. </a:t>
            </a:r>
          </a:p>
        </p:txBody>
      </p:sp>
    </p:spTree>
    <p:extLst>
      <p:ext uri="{BB962C8B-B14F-4D97-AF65-F5344CB8AC3E}">
        <p14:creationId xmlns:p14="http://schemas.microsoft.com/office/powerpoint/2010/main" val="3697781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54EC1-60D1-CD48-8690-FF0B6D8AC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1048" y="2668844"/>
            <a:ext cx="5515284" cy="2239337"/>
          </a:xfrm>
        </p:spPr>
        <p:txBody>
          <a:bodyPr>
            <a:noAutofit/>
          </a:bodyPr>
          <a:lstStyle/>
          <a:p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Thank you!</a:t>
            </a:r>
            <a:br>
              <a:rPr lang="en-US" sz="4400" dirty="0"/>
            </a:br>
            <a:br>
              <a:rPr lang="en-US" sz="4400" dirty="0"/>
            </a:br>
            <a:endParaRPr lang="en-US" sz="44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4958751-400C-0F44-BB35-6CE0FEAC0E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569732-5BD6-4FC2-B7B8-E7B2402A2646}"/>
              </a:ext>
            </a:extLst>
          </p:cNvPr>
          <p:cNvSpPr/>
          <p:nvPr/>
        </p:nvSpPr>
        <p:spPr>
          <a:xfrm>
            <a:off x="0" y="5869246"/>
            <a:ext cx="4891088" cy="988754"/>
          </a:xfrm>
          <a:prstGeom prst="rect">
            <a:avLst/>
          </a:prstGeom>
          <a:solidFill>
            <a:srgbClr val="0F4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FA8A6A6-A21C-4943-BEA9-C6EC1ADD6F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 </a:t>
            </a:r>
            <a:endParaRPr lang="en-US" dirty="0"/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507FD4D0-B159-4997-815D-CA000A17AD9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6375" r="26375"/>
          <a:stretch>
            <a:fillRect/>
          </a:stretch>
        </p:blipFill>
        <p:spPr>
          <a:xfrm>
            <a:off x="0" y="0"/>
            <a:ext cx="4891088" cy="6858000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4901D18-94F2-4D98-8B37-5F8B9BFFD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07" y="792011"/>
            <a:ext cx="3060317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8872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D6B610CC-5770-8D46-ADFA-381F389F5A9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sz="3600" dirty="0"/>
              <a:t>Outline</a:t>
            </a:r>
          </a:p>
          <a:p>
            <a:pPr marL="571500" lvl="1" indent="-571500">
              <a:buAutoNum type="romanUcPeriod"/>
            </a:pPr>
            <a:r>
              <a:rPr lang="en-US" dirty="0"/>
              <a:t>Rationale</a:t>
            </a:r>
          </a:p>
          <a:p>
            <a:pPr marL="571500" lvl="1" indent="-571500">
              <a:buAutoNum type="romanUcPeriod"/>
            </a:pPr>
            <a:r>
              <a:rPr lang="en-US" dirty="0"/>
              <a:t>Integrating the Green Dimension Into the Budget Cycle</a:t>
            </a:r>
          </a:p>
          <a:p>
            <a:pPr marL="571500" lvl="1" indent="-571500">
              <a:buAutoNum type="romanUcPeriod"/>
            </a:pPr>
            <a:r>
              <a:rPr lang="en-US" dirty="0"/>
              <a:t>How To Implement Green Budgeting Reforms?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03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3E93C3-58DB-AD45-ABF3-A05A5F47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381418"/>
            <a:ext cx="9601200" cy="2739224"/>
          </a:xfrm>
        </p:spPr>
        <p:txBody>
          <a:bodyPr>
            <a:normAutofit/>
          </a:bodyPr>
          <a:lstStyle/>
          <a:p>
            <a:r>
              <a:rPr lang="en-US" sz="5000" dirty="0"/>
              <a:t>Rationale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27B9CE-7433-1341-BAC6-557CA0BF7816}"/>
              </a:ext>
            </a:extLst>
          </p:cNvPr>
          <p:cNvSpPr/>
          <p:nvPr/>
        </p:nvSpPr>
        <p:spPr>
          <a:xfrm>
            <a:off x="5766021" y="2194562"/>
            <a:ext cx="659958" cy="65995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99678988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23EBA6-876C-44FB-B4AB-9ECF7B87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PFM Practices Can Help Achieve Green / Climate Change Commitments.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C0349A-FD3B-48EE-BA01-A6A67A4862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6662" y="1512855"/>
            <a:ext cx="9976802" cy="4860591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egoe UI" panose="020B0502040204020203" pitchFamily="34" charset="0"/>
              <a:buChar char="-"/>
            </a:pP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True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any sectoral policy…</a:t>
            </a:r>
          </a:p>
          <a:p>
            <a:pPr marL="342900" lvl="0" indent="-342900">
              <a:lnSpc>
                <a:spcPct val="107000"/>
              </a:lnSpc>
              <a:buFont typeface="Segoe UI" panose="020B0502040204020203" pitchFamily="34" charset="0"/>
              <a:buChar char="-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but 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 change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cross-cutting…</a:t>
            </a:r>
          </a:p>
          <a:p>
            <a:pPr marL="342900" lvl="0" indent="-342900">
              <a:lnSpc>
                <a:spcPct val="107000"/>
              </a:lnSpc>
              <a:buFont typeface="Segoe UI" panose="020B0502040204020203" pitchFamily="34" charset="0"/>
              <a:buChar char="-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calling for PFM institutions that are 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sensitive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it</a:t>
            </a:r>
          </a:p>
          <a:p>
            <a:pPr marL="342900" lvl="0" indent="-342900">
              <a:lnSpc>
                <a:spcPct val="107000"/>
              </a:lnSpc>
              <a:buFont typeface="Segoe UI" panose="020B0502040204020203" pitchFamily="34" charset="0"/>
              <a:buChar char="-"/>
            </a:pPr>
            <a:endParaRPr lang="en-C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8BA734-9570-4697-B138-1514D782F56B}"/>
              </a:ext>
            </a:extLst>
          </p:cNvPr>
          <p:cNvGrpSpPr/>
          <p:nvPr/>
        </p:nvGrpSpPr>
        <p:grpSpPr>
          <a:xfrm>
            <a:off x="565187" y="4215120"/>
            <a:ext cx="3515123" cy="2368559"/>
            <a:chOff x="0" y="777967"/>
            <a:chExt cx="2819796" cy="169187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54C65D-DF20-42FF-9EC9-8760418A3FF5}"/>
                </a:ext>
              </a:extLst>
            </p:cNvPr>
            <p:cNvSpPr/>
            <p:nvPr/>
          </p:nvSpPr>
          <p:spPr>
            <a:xfrm>
              <a:off x="0" y="777967"/>
              <a:ext cx="2819796" cy="169187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23C5EE-1905-4AF5-B2C1-AAE6D90E650F}"/>
                </a:ext>
              </a:extLst>
            </p:cNvPr>
            <p:cNvSpPr txBox="1"/>
            <p:nvPr/>
          </p:nvSpPr>
          <p:spPr>
            <a:xfrm>
              <a:off x="0" y="777967"/>
              <a:ext cx="2819796" cy="16918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Assessing more precisely the climate effects of fiscal policies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756DBF4-A65C-471A-8F5E-ACCAE4ECB722}"/>
              </a:ext>
            </a:extLst>
          </p:cNvPr>
          <p:cNvGrpSpPr/>
          <p:nvPr/>
        </p:nvGrpSpPr>
        <p:grpSpPr>
          <a:xfrm>
            <a:off x="4338437" y="4203935"/>
            <a:ext cx="3515123" cy="2379743"/>
            <a:chOff x="3101776" y="777967"/>
            <a:chExt cx="2819796" cy="169187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78A9DC-C0CD-47BF-9A58-BD1414E85CF1}"/>
                </a:ext>
              </a:extLst>
            </p:cNvPr>
            <p:cNvSpPr/>
            <p:nvPr/>
          </p:nvSpPr>
          <p:spPr>
            <a:xfrm>
              <a:off x="3101776" y="777967"/>
              <a:ext cx="2819796" cy="169187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5B16CF-C61C-4CF7-AEB0-127675B79BAC}"/>
                </a:ext>
              </a:extLst>
            </p:cNvPr>
            <p:cNvSpPr txBox="1"/>
            <p:nvPr/>
          </p:nvSpPr>
          <p:spPr>
            <a:xfrm>
              <a:off x="3101776" y="777967"/>
              <a:ext cx="2819796" cy="16918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Designing green fiscal strategies and supporting their implementation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38BE44-E440-4F15-A626-7B900A92F580}"/>
              </a:ext>
            </a:extLst>
          </p:cNvPr>
          <p:cNvGrpSpPr/>
          <p:nvPr/>
        </p:nvGrpSpPr>
        <p:grpSpPr>
          <a:xfrm>
            <a:off x="8070134" y="4203936"/>
            <a:ext cx="3515123" cy="2379742"/>
            <a:chOff x="6203553" y="777967"/>
            <a:chExt cx="2819796" cy="1691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854501-99FF-4934-B3FE-600432053CA4}"/>
                </a:ext>
              </a:extLst>
            </p:cNvPr>
            <p:cNvSpPr/>
            <p:nvPr/>
          </p:nvSpPr>
          <p:spPr>
            <a:xfrm>
              <a:off x="6203553" y="777967"/>
              <a:ext cx="2819796" cy="169187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924312-E869-4642-B256-53B7BA7DD2CC}"/>
                </a:ext>
              </a:extLst>
            </p:cNvPr>
            <p:cNvSpPr txBox="1"/>
            <p:nvPr/>
          </p:nvSpPr>
          <p:spPr>
            <a:xfrm>
              <a:off x="6203553" y="777967"/>
              <a:ext cx="2819796" cy="16918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Knowing whether green objectives are on track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1813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EC83-9BF3-4E57-AEC2-BAFA58D0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Towards Green Budgeting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F400A-3703-4FF1-93C2-1080743ED6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8250" y="1469871"/>
            <a:ext cx="9715500" cy="4860591"/>
          </a:xfrm>
        </p:spPr>
        <p:txBody>
          <a:bodyPr>
            <a:normAutofit/>
          </a:bodyPr>
          <a:lstStyle/>
          <a:p>
            <a:r>
              <a:rPr lang="en-CA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</a:t>
            </a:r>
            <a:r>
              <a:rPr lang="en-CA" sz="28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Green Budgeting </a:t>
            </a:r>
            <a:r>
              <a:rPr lang="en-CA" sz="2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designed 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to drive improvements in the </a:t>
            </a:r>
            <a:r>
              <a:rPr lang="en-US" sz="2800" b="1" i="1" dirty="0">
                <a:solidFill>
                  <a:schemeClr val="accent1"/>
                </a:solidFill>
                <a:latin typeface="Calibri" panose="020F0502020204030204" pitchFamily="34" charset="0"/>
              </a:rPr>
              <a:t>alignment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 of public expenditure and revenue processes with climate and other environmental goals. </a:t>
            </a:r>
          </a:p>
          <a:p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It means to </a:t>
            </a:r>
            <a:r>
              <a:rPr lang="en-US" sz="2800" b="1" i="1" dirty="0">
                <a:solidFill>
                  <a:schemeClr val="accent1"/>
                </a:solidFill>
                <a:latin typeface="Calibri" panose="020F0502020204030204" pitchFamily="34" charset="0"/>
              </a:rPr>
              <a:t>systematically examine 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existing and potential budget measures and policies, their interdependencies, externalities and joint benefits, and to </a:t>
            </a:r>
            <a:r>
              <a:rPr lang="en-US" sz="2800" b="1" i="1" dirty="0">
                <a:solidFill>
                  <a:schemeClr val="accent1"/>
                </a:solidFill>
                <a:latin typeface="Calibri" panose="020F0502020204030204" pitchFamily="34" charset="0"/>
              </a:rPr>
              <a:t>mainstream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 an environmentally-informed approach into the national and subnational budgetary frameworks.” 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(OECD definition)</a:t>
            </a:r>
            <a:endParaRPr lang="en-CA" sz="2800" b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CA" sz="28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73539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D3B7D-BAB1-408C-A2B4-889E5777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Budgeting Practices Are Still Embryonic in Most Countries.</a:t>
            </a:r>
            <a:endParaRPr lang="en-CA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2307FF-9CB1-47A3-9305-359012AD1905}"/>
              </a:ext>
            </a:extLst>
          </p:cNvPr>
          <p:cNvSpPr/>
          <p:nvPr/>
        </p:nvSpPr>
        <p:spPr>
          <a:xfrm>
            <a:off x="1122678" y="1534633"/>
            <a:ext cx="3261360" cy="43653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A" sz="2800" b="1" dirty="0"/>
              <a:t>20% of OECD countries</a:t>
            </a:r>
            <a:r>
              <a:rPr lang="fr-CA" sz="2800" dirty="0"/>
              <a:t> </a:t>
            </a:r>
            <a:r>
              <a:rPr lang="fr-CA" sz="2800" dirty="0" err="1"/>
              <a:t>publish</a:t>
            </a:r>
            <a:r>
              <a:rPr lang="fr-CA" sz="2800" dirty="0"/>
              <a:t> the </a:t>
            </a:r>
            <a:r>
              <a:rPr lang="fr-CA" sz="2800" dirty="0" err="1"/>
              <a:t>environmental</a:t>
            </a:r>
            <a:r>
              <a:rPr lang="fr-CA" sz="2800" dirty="0"/>
              <a:t> impact of </a:t>
            </a:r>
            <a:r>
              <a:rPr lang="fr-CA" sz="2800" dirty="0" err="1"/>
              <a:t>individual</a:t>
            </a:r>
            <a:r>
              <a:rPr lang="fr-CA" sz="2800" dirty="0"/>
              <a:t> budget </a:t>
            </a:r>
            <a:r>
              <a:rPr lang="fr-CA" sz="2800" dirty="0" err="1"/>
              <a:t>measures</a:t>
            </a:r>
            <a:r>
              <a:rPr lang="fr-CA" sz="2800" dirty="0"/>
              <a:t> </a:t>
            </a:r>
          </a:p>
          <a:p>
            <a:pPr algn="ctr"/>
            <a:r>
              <a:rPr lang="fr-CA" sz="2000" dirty="0"/>
              <a:t>(source: OECD, 2018).</a:t>
            </a:r>
            <a:endParaRPr lang="fr-CA" sz="28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BD1AB0B-133B-4DBB-8732-332C1F0F9800}"/>
              </a:ext>
            </a:extLst>
          </p:cNvPr>
          <p:cNvSpPr/>
          <p:nvPr/>
        </p:nvSpPr>
        <p:spPr>
          <a:xfrm>
            <a:off x="4465320" y="1506025"/>
            <a:ext cx="3261360" cy="45042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800" b="1" dirty="0" err="1"/>
              <a:t>Only</a:t>
            </a:r>
            <a:r>
              <a:rPr lang="fr-CA" sz="2800" b="1" dirty="0"/>
              <a:t> 3 OECD countries </a:t>
            </a:r>
            <a:r>
              <a:rPr lang="fr-CA" sz="2800" dirty="0" err="1"/>
              <a:t>integrate</a:t>
            </a:r>
            <a:r>
              <a:rPr lang="fr-CA" sz="2800" dirty="0"/>
              <a:t> </a:t>
            </a:r>
            <a:r>
              <a:rPr lang="fr-CA" sz="2800" dirty="0" err="1"/>
              <a:t>climate</a:t>
            </a:r>
            <a:r>
              <a:rPr lang="fr-CA" sz="2800" dirty="0"/>
              <a:t> change </a:t>
            </a:r>
            <a:r>
              <a:rPr lang="fr-CA" sz="2800" dirty="0" err="1"/>
              <a:t>across</a:t>
            </a:r>
            <a:r>
              <a:rPr lang="fr-CA" sz="2800" dirty="0"/>
              <a:t> all budget programmes.</a:t>
            </a:r>
          </a:p>
          <a:p>
            <a:pPr algn="ctr"/>
            <a:r>
              <a:rPr lang="fr-CA" sz="2000" dirty="0"/>
              <a:t>(source: OECD, 2018).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C4D4FAA-F0DA-40D2-BC49-FE0D78990313}"/>
              </a:ext>
            </a:extLst>
          </p:cNvPr>
          <p:cNvSpPr/>
          <p:nvPr/>
        </p:nvSpPr>
        <p:spPr>
          <a:xfrm>
            <a:off x="7807962" y="1469872"/>
            <a:ext cx="3261360" cy="45042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800" b="1" dirty="0" err="1"/>
              <a:t>Only</a:t>
            </a:r>
            <a:r>
              <a:rPr lang="fr-CA" sz="2800" b="1" dirty="0"/>
              <a:t> 25% of countries</a:t>
            </a:r>
            <a:r>
              <a:rPr lang="fr-CA" sz="2800" dirty="0"/>
              <a:t> </a:t>
            </a:r>
            <a:r>
              <a:rPr lang="fr-CA" sz="2800" dirty="0" err="1"/>
              <a:t>publish</a:t>
            </a:r>
            <a:r>
              <a:rPr lang="fr-CA" sz="2800" dirty="0"/>
              <a:t> quantitative information about </a:t>
            </a:r>
            <a:r>
              <a:rPr lang="fr-CA" sz="2800" dirty="0" err="1"/>
              <a:t>environmental</a:t>
            </a:r>
            <a:r>
              <a:rPr lang="fr-CA" sz="2800" dirty="0"/>
              <a:t> </a:t>
            </a:r>
            <a:r>
              <a:rPr lang="fr-CA" sz="2800" dirty="0" err="1"/>
              <a:t>risks</a:t>
            </a:r>
            <a:r>
              <a:rPr lang="fr-CA" sz="2800" dirty="0"/>
              <a:t> </a:t>
            </a:r>
          </a:p>
          <a:p>
            <a:pPr algn="ctr"/>
            <a:r>
              <a:rPr lang="fr-CA" sz="2000" dirty="0"/>
              <a:t>(source: FTE). </a:t>
            </a:r>
          </a:p>
        </p:txBody>
      </p:sp>
    </p:spTree>
    <p:extLst>
      <p:ext uri="{BB962C8B-B14F-4D97-AF65-F5344CB8AC3E}">
        <p14:creationId xmlns:p14="http://schemas.microsoft.com/office/powerpoint/2010/main" val="1717222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3E93C3-58DB-AD45-ABF3-A05A5F47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33869"/>
            <a:ext cx="9601200" cy="2739224"/>
          </a:xfrm>
        </p:spPr>
        <p:txBody>
          <a:bodyPr>
            <a:normAutofit/>
          </a:bodyPr>
          <a:lstStyle/>
          <a:p>
            <a:r>
              <a:rPr lang="en-US" sz="5000" dirty="0"/>
              <a:t>Integrating the Green Dimension Into The Budget Cycle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27B9CE-7433-1341-BAC6-557CA0BF7816}"/>
              </a:ext>
            </a:extLst>
          </p:cNvPr>
          <p:cNvSpPr/>
          <p:nvPr/>
        </p:nvSpPr>
        <p:spPr>
          <a:xfrm>
            <a:off x="5766021" y="2194562"/>
            <a:ext cx="659958" cy="65995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348426557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23EBA6-876C-44FB-B4AB-9ECF7B87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Budget Cycle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F9F0DDCE-D6B1-4BB1-970D-CBD53D185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0" y="980628"/>
            <a:ext cx="10384759" cy="584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6609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EC83-9BF3-4E57-AEC2-BAFA58D0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Entry Points for Green Budgeting</a:t>
            </a: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099B4AE4-1C8C-4A3D-B3AF-11028CC98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380" y="980628"/>
            <a:ext cx="10384759" cy="584142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E844C1F-B6BC-407B-9AB9-A3909BF9C903}"/>
              </a:ext>
            </a:extLst>
          </p:cNvPr>
          <p:cNvSpPr/>
          <p:nvPr/>
        </p:nvSpPr>
        <p:spPr>
          <a:xfrm>
            <a:off x="4429760" y="1971040"/>
            <a:ext cx="2458720" cy="487680"/>
          </a:xfrm>
          <a:prstGeom prst="rightArrow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2E5D0F-3C53-4ABC-AFFB-7FC3371CC568}"/>
              </a:ext>
            </a:extLst>
          </p:cNvPr>
          <p:cNvSpPr/>
          <p:nvPr/>
        </p:nvSpPr>
        <p:spPr>
          <a:xfrm>
            <a:off x="6888480" y="1334375"/>
            <a:ext cx="5059680" cy="26329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Environmental objectives and targets in development plans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Greening of medium-term fiscal frameworks and strategies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Management of climate related fiscal risks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Long term fiscal sustainability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AC87190-E6C5-4675-A43A-72D376B7464D}"/>
              </a:ext>
            </a:extLst>
          </p:cNvPr>
          <p:cNvSpPr/>
          <p:nvPr/>
        </p:nvSpPr>
        <p:spPr>
          <a:xfrm>
            <a:off x="6373323" y="4060671"/>
            <a:ext cx="533091" cy="487680"/>
          </a:xfrm>
          <a:prstGeom prst="rightArrow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FF1B3C-D01E-4075-B391-91ED862ED7F1}"/>
              </a:ext>
            </a:extLst>
          </p:cNvPr>
          <p:cNvSpPr/>
          <p:nvPr/>
        </p:nvSpPr>
        <p:spPr>
          <a:xfrm>
            <a:off x="6906414" y="4060671"/>
            <a:ext cx="5059680" cy="1986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Ex ante climate assessments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Program / performance budgeting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Green budget circular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Green budget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091213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_PresentationTemplate-General.potx" id="{690FEF46-D631-674C-A5C5-50E70E85612A}" vid="{E36708C0-345E-2E4E-8E24-1157AE545E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Mock Training.pptx</Template>
  <TotalTime>9777</TotalTime>
  <Words>617</Words>
  <Application>Microsoft Office PowerPoint</Application>
  <PresentationFormat>Widescreen</PresentationFormat>
  <Paragraphs>94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.HelveticaNeueDeskInterface-Regular</vt:lpstr>
      <vt:lpstr>Arial</vt:lpstr>
      <vt:lpstr>Arial Black</vt:lpstr>
      <vt:lpstr>ArialMT</vt:lpstr>
      <vt:lpstr>Calibri</vt:lpstr>
      <vt:lpstr>Garamond</vt:lpstr>
      <vt:lpstr>Lucida Grande</vt:lpstr>
      <vt:lpstr>LucidaGrande</vt:lpstr>
      <vt:lpstr>Segoe UI</vt:lpstr>
      <vt:lpstr>Wingdings</vt:lpstr>
      <vt:lpstr>Custom Design</vt:lpstr>
      <vt:lpstr>Some Elements on Green Budgeting</vt:lpstr>
      <vt:lpstr>PowerPoint Presentation</vt:lpstr>
      <vt:lpstr>Rationale</vt:lpstr>
      <vt:lpstr>Sound PFM Practices Can Help Achieve Green / Climate Change Commitments. </vt:lpstr>
      <vt:lpstr>Towards Green Budgeting</vt:lpstr>
      <vt:lpstr>Green Budgeting Practices Are Still Embryonic in Most Countries.</vt:lpstr>
      <vt:lpstr>Integrating the Green Dimension Into The Budget Cycle</vt:lpstr>
      <vt:lpstr>The Budget Cycle</vt:lpstr>
      <vt:lpstr>Key Entry Points for Green Budgeting</vt:lpstr>
      <vt:lpstr>Key Entry Points for Green Budgeting</vt:lpstr>
      <vt:lpstr>Entry Points for Green Budgeting</vt:lpstr>
      <vt:lpstr>An example: Bangladesh </vt:lpstr>
      <vt:lpstr>Across And Beyond the Budget Cycle</vt:lpstr>
      <vt:lpstr>How To Implement Green Budgeting Reforms? </vt:lpstr>
      <vt:lpstr>A Few Misconceptions</vt:lpstr>
      <vt:lpstr>Guiding Principles For Green Budgeting Reforms</vt:lpstr>
      <vt:lpstr>           Thank you!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Peek Into IMF Training: PUBLIC FINANCIAL MANAGEMENT</dc:title>
  <dc:creator>Gonguet, Fabien</dc:creator>
  <cp:lastModifiedBy>Wendling, Claude Paul Emile</cp:lastModifiedBy>
  <cp:revision>229</cp:revision>
  <cp:lastPrinted>2019-10-11T14:04:04Z</cp:lastPrinted>
  <dcterms:created xsi:type="dcterms:W3CDTF">2019-10-02T14:51:09Z</dcterms:created>
  <dcterms:modified xsi:type="dcterms:W3CDTF">2021-03-06T01:13:05Z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eDOCS AutoSave">
    <vt:lpwstr>20210305201302990</vt:lpwstr>
  </property>
</Properties>
</file>